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44"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E3E40C2-C3AA-46AA-9D70-C0FE58105738}" type="datetimeFigureOut">
              <a:rPr lang="en-GB" smtClean="0"/>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92E0B-E534-4D50-B95A-208D860E08C9}" type="slidenum">
              <a:rPr lang="en-GB" smtClean="0"/>
              <a:t>‹#›</a:t>
            </a:fld>
            <a:endParaRPr lang="en-GB"/>
          </a:p>
        </p:txBody>
      </p:sp>
    </p:spTree>
    <p:extLst>
      <p:ext uri="{BB962C8B-B14F-4D97-AF65-F5344CB8AC3E}">
        <p14:creationId xmlns:p14="http://schemas.microsoft.com/office/powerpoint/2010/main" val="979961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3E40C2-C3AA-46AA-9D70-C0FE58105738}" type="datetimeFigureOut">
              <a:rPr lang="en-GB" smtClean="0"/>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92E0B-E534-4D50-B95A-208D860E08C9}" type="slidenum">
              <a:rPr lang="en-GB" smtClean="0"/>
              <a:t>‹#›</a:t>
            </a:fld>
            <a:endParaRPr lang="en-GB"/>
          </a:p>
        </p:txBody>
      </p:sp>
    </p:spTree>
    <p:extLst>
      <p:ext uri="{BB962C8B-B14F-4D97-AF65-F5344CB8AC3E}">
        <p14:creationId xmlns:p14="http://schemas.microsoft.com/office/powerpoint/2010/main" val="1836542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3E40C2-C3AA-46AA-9D70-C0FE58105738}" type="datetimeFigureOut">
              <a:rPr lang="en-GB" smtClean="0"/>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92E0B-E534-4D50-B95A-208D860E08C9}" type="slidenum">
              <a:rPr lang="en-GB" smtClean="0"/>
              <a:t>‹#›</a:t>
            </a:fld>
            <a:endParaRPr lang="en-GB"/>
          </a:p>
        </p:txBody>
      </p:sp>
    </p:spTree>
    <p:extLst>
      <p:ext uri="{BB962C8B-B14F-4D97-AF65-F5344CB8AC3E}">
        <p14:creationId xmlns:p14="http://schemas.microsoft.com/office/powerpoint/2010/main" val="157784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3E40C2-C3AA-46AA-9D70-C0FE58105738}" type="datetimeFigureOut">
              <a:rPr lang="en-GB" smtClean="0"/>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92E0B-E534-4D50-B95A-208D860E08C9}" type="slidenum">
              <a:rPr lang="en-GB" smtClean="0"/>
              <a:t>‹#›</a:t>
            </a:fld>
            <a:endParaRPr lang="en-GB"/>
          </a:p>
        </p:txBody>
      </p:sp>
    </p:spTree>
    <p:extLst>
      <p:ext uri="{BB962C8B-B14F-4D97-AF65-F5344CB8AC3E}">
        <p14:creationId xmlns:p14="http://schemas.microsoft.com/office/powerpoint/2010/main" val="416446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3E40C2-C3AA-46AA-9D70-C0FE58105738}" type="datetimeFigureOut">
              <a:rPr lang="en-GB" smtClean="0"/>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92E0B-E534-4D50-B95A-208D860E08C9}" type="slidenum">
              <a:rPr lang="en-GB" smtClean="0"/>
              <a:t>‹#›</a:t>
            </a:fld>
            <a:endParaRPr lang="en-GB"/>
          </a:p>
        </p:txBody>
      </p:sp>
    </p:spTree>
    <p:extLst>
      <p:ext uri="{BB962C8B-B14F-4D97-AF65-F5344CB8AC3E}">
        <p14:creationId xmlns:p14="http://schemas.microsoft.com/office/powerpoint/2010/main" val="863565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E3E40C2-C3AA-46AA-9D70-C0FE58105738}" type="datetimeFigureOut">
              <a:rPr lang="en-GB" smtClean="0"/>
              <a:t>01/12/2016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E92E0B-E534-4D50-B95A-208D860E08C9}" type="slidenum">
              <a:rPr lang="en-GB" smtClean="0"/>
              <a:t>‹#›</a:t>
            </a:fld>
            <a:endParaRPr lang="en-GB"/>
          </a:p>
        </p:txBody>
      </p:sp>
    </p:spTree>
    <p:extLst>
      <p:ext uri="{BB962C8B-B14F-4D97-AF65-F5344CB8AC3E}">
        <p14:creationId xmlns:p14="http://schemas.microsoft.com/office/powerpoint/2010/main" val="1221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E3E40C2-C3AA-46AA-9D70-C0FE58105738}" type="datetimeFigureOut">
              <a:rPr lang="en-GB" smtClean="0"/>
              <a:t>01/12/2016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E92E0B-E534-4D50-B95A-208D860E08C9}" type="slidenum">
              <a:rPr lang="en-GB" smtClean="0"/>
              <a:t>‹#›</a:t>
            </a:fld>
            <a:endParaRPr lang="en-GB"/>
          </a:p>
        </p:txBody>
      </p:sp>
    </p:spTree>
    <p:extLst>
      <p:ext uri="{BB962C8B-B14F-4D97-AF65-F5344CB8AC3E}">
        <p14:creationId xmlns:p14="http://schemas.microsoft.com/office/powerpoint/2010/main" val="2966971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E3E40C2-C3AA-46AA-9D70-C0FE58105738}" type="datetimeFigureOut">
              <a:rPr lang="en-GB" smtClean="0"/>
              <a:t>01/12/2016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E92E0B-E534-4D50-B95A-208D860E08C9}" type="slidenum">
              <a:rPr lang="en-GB" smtClean="0"/>
              <a:t>‹#›</a:t>
            </a:fld>
            <a:endParaRPr lang="en-GB"/>
          </a:p>
        </p:txBody>
      </p:sp>
    </p:spTree>
    <p:extLst>
      <p:ext uri="{BB962C8B-B14F-4D97-AF65-F5344CB8AC3E}">
        <p14:creationId xmlns:p14="http://schemas.microsoft.com/office/powerpoint/2010/main" val="113513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E40C2-C3AA-46AA-9D70-C0FE58105738}" type="datetimeFigureOut">
              <a:rPr lang="en-GB" smtClean="0"/>
              <a:t>01/12/2016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E92E0B-E534-4D50-B95A-208D860E08C9}" type="slidenum">
              <a:rPr lang="en-GB" smtClean="0"/>
              <a:t>‹#›</a:t>
            </a:fld>
            <a:endParaRPr lang="en-GB"/>
          </a:p>
        </p:txBody>
      </p:sp>
    </p:spTree>
    <p:extLst>
      <p:ext uri="{BB962C8B-B14F-4D97-AF65-F5344CB8AC3E}">
        <p14:creationId xmlns:p14="http://schemas.microsoft.com/office/powerpoint/2010/main" val="1612414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3E40C2-C3AA-46AA-9D70-C0FE58105738}" type="datetimeFigureOut">
              <a:rPr lang="en-GB" smtClean="0"/>
              <a:t>01/12/2016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E92E0B-E534-4D50-B95A-208D860E08C9}" type="slidenum">
              <a:rPr lang="en-GB" smtClean="0"/>
              <a:t>‹#›</a:t>
            </a:fld>
            <a:endParaRPr lang="en-GB"/>
          </a:p>
        </p:txBody>
      </p:sp>
    </p:spTree>
    <p:extLst>
      <p:ext uri="{BB962C8B-B14F-4D97-AF65-F5344CB8AC3E}">
        <p14:creationId xmlns:p14="http://schemas.microsoft.com/office/powerpoint/2010/main" val="151358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3E40C2-C3AA-46AA-9D70-C0FE58105738}" type="datetimeFigureOut">
              <a:rPr lang="en-GB" smtClean="0"/>
              <a:t>01/12/2016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E92E0B-E534-4D50-B95A-208D860E08C9}" type="slidenum">
              <a:rPr lang="en-GB" smtClean="0"/>
              <a:t>‹#›</a:t>
            </a:fld>
            <a:endParaRPr lang="en-GB"/>
          </a:p>
        </p:txBody>
      </p:sp>
    </p:spTree>
    <p:extLst>
      <p:ext uri="{BB962C8B-B14F-4D97-AF65-F5344CB8AC3E}">
        <p14:creationId xmlns:p14="http://schemas.microsoft.com/office/powerpoint/2010/main" val="1692796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E40C2-C3AA-46AA-9D70-C0FE58105738}" type="datetimeFigureOut">
              <a:rPr lang="en-GB" smtClean="0"/>
              <a:t>01/12/2016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92E0B-E534-4D50-B95A-208D860E08C9}" type="slidenum">
              <a:rPr lang="en-GB" smtClean="0"/>
              <a:t>‹#›</a:t>
            </a:fld>
            <a:endParaRPr lang="en-GB"/>
          </a:p>
        </p:txBody>
      </p:sp>
    </p:spTree>
    <p:extLst>
      <p:ext uri="{BB962C8B-B14F-4D97-AF65-F5344CB8AC3E}">
        <p14:creationId xmlns:p14="http://schemas.microsoft.com/office/powerpoint/2010/main" val="326405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55.jpg"/></Relationships>
</file>

<file path=ppt/slides/_rels/slide2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5" name="TextBox 4"/>
          <p:cNvSpPr txBox="1"/>
          <p:nvPr/>
        </p:nvSpPr>
        <p:spPr>
          <a:xfrm>
            <a:off x="381001" y="2398313"/>
            <a:ext cx="7747463" cy="1477328"/>
          </a:xfrm>
          <a:prstGeom prst="rect">
            <a:avLst/>
          </a:prstGeom>
          <a:noFill/>
        </p:spPr>
        <p:txBody>
          <a:bodyPr wrap="square" rtlCol="0">
            <a:spAutoFit/>
          </a:bodyPr>
          <a:lstStyle/>
          <a:p>
            <a:r>
              <a:rPr lang="en-GB" b="1" dirty="0" smtClean="0">
                <a:solidFill>
                  <a:srgbClr val="FF0000"/>
                </a:solidFill>
              </a:rPr>
              <a:t>Last book read: </a:t>
            </a:r>
            <a:r>
              <a:rPr lang="en-GB" b="1" dirty="0"/>
              <a:t>‘The Glorious Heresies’ by Lisa </a:t>
            </a:r>
            <a:r>
              <a:rPr lang="en-GB" b="1" dirty="0" err="1"/>
              <a:t>McInerney</a:t>
            </a:r>
            <a:r>
              <a:rPr lang="en-GB" b="1" dirty="0"/>
              <a:t> </a:t>
            </a:r>
            <a:endParaRPr lang="en-GB" b="1" dirty="0" smtClean="0"/>
          </a:p>
          <a:p>
            <a:r>
              <a:rPr lang="en-GB" i="1" dirty="0" smtClean="0"/>
              <a:t>“It </a:t>
            </a:r>
            <a:r>
              <a:rPr lang="en-GB" i="1" dirty="0"/>
              <a:t>won the </a:t>
            </a:r>
            <a:r>
              <a:rPr lang="en-GB" i="1" dirty="0" smtClean="0"/>
              <a:t>‘Bailey’s </a:t>
            </a:r>
            <a:r>
              <a:rPr lang="en-GB" i="1" dirty="0"/>
              <a:t>Women’s Prize for </a:t>
            </a:r>
            <a:r>
              <a:rPr lang="en-GB" i="1" dirty="0" smtClean="0"/>
              <a:t>Fiction’ </a:t>
            </a:r>
            <a:r>
              <a:rPr lang="en-GB" i="1" dirty="0"/>
              <a:t>award. It was quite a funny book although I didn’t particularly enjoy the ending. I’m currently reading </a:t>
            </a:r>
            <a:r>
              <a:rPr lang="en-GB" b="1" dirty="0"/>
              <a:t>‘The House at the Edge of the World’ by Julia Rochester</a:t>
            </a:r>
            <a:r>
              <a:rPr lang="en-GB" dirty="0"/>
              <a:t> </a:t>
            </a:r>
            <a:r>
              <a:rPr lang="en-GB" i="1" dirty="0"/>
              <a:t>which was also on the BWPFF long list </a:t>
            </a:r>
            <a:r>
              <a:rPr lang="en-GB" i="1" dirty="0" smtClean="0"/>
              <a:t>and, </a:t>
            </a:r>
            <a:r>
              <a:rPr lang="en-GB" i="1" dirty="0"/>
              <a:t>in my </a:t>
            </a:r>
            <a:r>
              <a:rPr lang="en-GB" i="1" dirty="0" smtClean="0"/>
              <a:t>opinion, </a:t>
            </a:r>
            <a:r>
              <a:rPr lang="en-GB" i="1" dirty="0"/>
              <a:t>it’s much funnier than the winner</a:t>
            </a:r>
            <a:r>
              <a:rPr lang="en-GB" i="1" dirty="0" smtClean="0"/>
              <a:t>!”</a:t>
            </a:r>
            <a:endParaRPr lang="en-GB" i="1" dirty="0"/>
          </a:p>
        </p:txBody>
      </p:sp>
      <p:sp>
        <p:nvSpPr>
          <p:cNvPr id="6" name="TextBox 5"/>
          <p:cNvSpPr txBox="1"/>
          <p:nvPr/>
        </p:nvSpPr>
        <p:spPr>
          <a:xfrm>
            <a:off x="4348059" y="5384280"/>
            <a:ext cx="7515449" cy="1477328"/>
          </a:xfrm>
          <a:prstGeom prst="rect">
            <a:avLst/>
          </a:prstGeom>
          <a:noFill/>
        </p:spPr>
        <p:txBody>
          <a:bodyPr wrap="square" rtlCol="0">
            <a:spAutoFit/>
          </a:bodyPr>
          <a:lstStyle/>
          <a:p>
            <a:endParaRPr lang="en-GB" dirty="0" smtClean="0"/>
          </a:p>
          <a:p>
            <a:r>
              <a:rPr lang="en-GB" b="1" dirty="0" smtClean="0">
                <a:solidFill>
                  <a:srgbClr val="FF0000"/>
                </a:solidFill>
              </a:rPr>
              <a:t>Favourite books as a Teenager: </a:t>
            </a:r>
            <a:r>
              <a:rPr lang="en-GB" b="1" dirty="0" smtClean="0"/>
              <a:t>‘Are you there God? It’s me, Margaret’ by Judy Blume </a:t>
            </a:r>
            <a:r>
              <a:rPr lang="en-GB" i="1" dirty="0" smtClean="0"/>
              <a:t>&amp;</a:t>
            </a:r>
            <a:r>
              <a:rPr lang="en-GB" dirty="0" smtClean="0"/>
              <a:t> </a:t>
            </a:r>
            <a:r>
              <a:rPr lang="en-GB" b="1" dirty="0" smtClean="0"/>
              <a:t>‘The Secret Diary of Adrian Mole’ by Sue Townsend</a:t>
            </a:r>
            <a:r>
              <a:rPr lang="en-GB" dirty="0" smtClean="0"/>
              <a:t> </a:t>
            </a:r>
            <a:r>
              <a:rPr lang="en-GB" i="1" dirty="0" smtClean="0"/>
              <a:t>“probably because, like me, they were both bursting with teenage angst!”</a:t>
            </a:r>
          </a:p>
          <a:p>
            <a:endParaRPr lang="en-GB" dirty="0"/>
          </a:p>
        </p:txBody>
      </p:sp>
      <p:sp>
        <p:nvSpPr>
          <p:cNvPr id="7" name="TextBox 6"/>
          <p:cNvSpPr txBox="1"/>
          <p:nvPr/>
        </p:nvSpPr>
        <p:spPr>
          <a:xfrm>
            <a:off x="3747732" y="1615701"/>
            <a:ext cx="4875309" cy="861774"/>
          </a:xfrm>
          <a:prstGeom prst="rect">
            <a:avLst/>
          </a:prstGeom>
          <a:noFill/>
        </p:spPr>
        <p:txBody>
          <a:bodyPr wrap="none" rtlCol="0">
            <a:spAutoFit/>
          </a:bodyPr>
          <a:lstStyle/>
          <a:p>
            <a:r>
              <a:rPr lang="en-GB" sz="5000" b="1" dirty="0" smtClean="0">
                <a:solidFill>
                  <a:srgbClr val="FF0000"/>
                </a:solidFill>
              </a:rPr>
              <a:t>Ms Watt (English)</a:t>
            </a:r>
            <a:endParaRPr lang="en-GB" sz="5000" b="1" dirty="0">
              <a:solidFill>
                <a:srgbClr val="FF0000"/>
              </a:solidFill>
            </a:endParaRPr>
          </a:p>
        </p:txBody>
      </p:sp>
      <p:pic>
        <p:nvPicPr>
          <p:cNvPr id="1026" name="Picture 2" descr="Image result for glorious heresies lisa mciner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609" y="2758035"/>
            <a:ext cx="1818273" cy="2764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re you there god it's me margar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30" y="3869369"/>
            <a:ext cx="1809969" cy="27243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ecret diary of adrian mole aged 13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7662" y="3830060"/>
            <a:ext cx="1798738" cy="27788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ouse at the edge of the worl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4727" y="2758035"/>
            <a:ext cx="1803619" cy="2784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005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5" name="TextBox 4"/>
          <p:cNvSpPr txBox="1"/>
          <p:nvPr/>
        </p:nvSpPr>
        <p:spPr>
          <a:xfrm>
            <a:off x="2962141" y="2393201"/>
            <a:ext cx="5653826" cy="2031325"/>
          </a:xfrm>
          <a:prstGeom prst="rect">
            <a:avLst/>
          </a:prstGeom>
          <a:noFill/>
        </p:spPr>
        <p:txBody>
          <a:bodyPr wrap="square" rtlCol="0">
            <a:spAutoFit/>
          </a:bodyPr>
          <a:lstStyle/>
          <a:p>
            <a:r>
              <a:rPr lang="en-GB" b="1" dirty="0" smtClean="0">
                <a:solidFill>
                  <a:srgbClr val="FF0000"/>
                </a:solidFill>
              </a:rPr>
              <a:t>Currently Reading: </a:t>
            </a:r>
          </a:p>
          <a:p>
            <a:r>
              <a:rPr lang="en-GB" b="1" dirty="0" smtClean="0"/>
              <a:t>‘The Stand’ </a:t>
            </a:r>
            <a:r>
              <a:rPr lang="en-GB" b="1" dirty="0"/>
              <a:t>by Stephen </a:t>
            </a:r>
            <a:r>
              <a:rPr lang="en-GB" b="1" dirty="0" smtClean="0"/>
              <a:t>King </a:t>
            </a:r>
          </a:p>
          <a:p>
            <a:r>
              <a:rPr lang="en-GB" i="1" dirty="0" smtClean="0"/>
              <a:t>“At </a:t>
            </a:r>
            <a:r>
              <a:rPr lang="en-GB" i="1" dirty="0"/>
              <a:t>1,152 pages it is going to take a while</a:t>
            </a:r>
            <a:r>
              <a:rPr lang="en-GB" i="1" dirty="0" smtClean="0"/>
              <a:t>.”</a:t>
            </a:r>
            <a:endParaRPr lang="en-GB" i="1" dirty="0"/>
          </a:p>
          <a:p>
            <a:r>
              <a:rPr lang="en-GB" b="1" dirty="0" smtClean="0">
                <a:solidFill>
                  <a:srgbClr val="FF0000"/>
                </a:solidFill>
              </a:rPr>
              <a:t>Recommended Read: </a:t>
            </a:r>
          </a:p>
          <a:p>
            <a:r>
              <a:rPr lang="en-GB" b="1" dirty="0" smtClean="0"/>
              <a:t>‘The </a:t>
            </a:r>
            <a:r>
              <a:rPr lang="en-GB" b="1" dirty="0"/>
              <a:t>N</a:t>
            </a:r>
            <a:r>
              <a:rPr lang="en-GB" b="1" dirty="0" smtClean="0"/>
              <a:t>ame </a:t>
            </a:r>
            <a:r>
              <a:rPr lang="en-GB" b="1" dirty="0"/>
              <a:t>of the </a:t>
            </a:r>
            <a:r>
              <a:rPr lang="en-GB" b="1" dirty="0" smtClean="0"/>
              <a:t>Wind’ </a:t>
            </a:r>
            <a:r>
              <a:rPr lang="en-GB" i="1" dirty="0" smtClean="0"/>
              <a:t>and</a:t>
            </a:r>
            <a:r>
              <a:rPr lang="en-GB" b="1" dirty="0" smtClean="0"/>
              <a:t> </a:t>
            </a:r>
            <a:r>
              <a:rPr lang="en-GB" b="1" dirty="0" smtClean="0"/>
              <a:t>‘The </a:t>
            </a:r>
            <a:r>
              <a:rPr lang="en-GB" b="1" dirty="0"/>
              <a:t>Wise </a:t>
            </a:r>
            <a:r>
              <a:rPr lang="en-GB" b="1" dirty="0" smtClean="0"/>
              <a:t>Man’s </a:t>
            </a:r>
            <a:r>
              <a:rPr lang="en-GB" b="1" dirty="0"/>
              <a:t>F</a:t>
            </a:r>
            <a:r>
              <a:rPr lang="en-GB" b="1" dirty="0" smtClean="0"/>
              <a:t>ear’ by Patrick </a:t>
            </a:r>
            <a:r>
              <a:rPr lang="en-GB" b="1" dirty="0" err="1" smtClean="0"/>
              <a:t>Rothfuss</a:t>
            </a:r>
            <a:r>
              <a:rPr lang="en-GB" dirty="0" smtClean="0"/>
              <a:t>.</a:t>
            </a:r>
            <a:r>
              <a:rPr lang="en-GB" i="1" dirty="0" smtClean="0"/>
              <a:t>  Also </a:t>
            </a:r>
            <a:r>
              <a:rPr lang="en-GB" b="1" dirty="0" smtClean="0"/>
              <a:t>‘</a:t>
            </a:r>
            <a:r>
              <a:rPr lang="en-GB" b="1" dirty="0" err="1" smtClean="0"/>
              <a:t>Mistborn</a:t>
            </a:r>
            <a:r>
              <a:rPr lang="en-GB" b="1" dirty="0" smtClean="0"/>
              <a:t>’ </a:t>
            </a:r>
            <a:r>
              <a:rPr lang="en-GB" dirty="0"/>
              <a:t>series </a:t>
            </a:r>
            <a:r>
              <a:rPr lang="en-GB" dirty="0" smtClean="0"/>
              <a:t>by </a:t>
            </a:r>
            <a:r>
              <a:rPr lang="en-GB" b="1" dirty="0" smtClean="0"/>
              <a:t>Brandon Sanderson</a:t>
            </a:r>
            <a:r>
              <a:rPr lang="en-GB" dirty="0" smtClean="0"/>
              <a:t>. </a:t>
            </a:r>
            <a:r>
              <a:rPr lang="en-GB" i="1" dirty="0"/>
              <a:t>I read mostly Fantasy and some Sci-Fi</a:t>
            </a:r>
            <a:r>
              <a:rPr lang="en-GB" i="1" dirty="0" smtClean="0"/>
              <a:t>.”</a:t>
            </a:r>
            <a:endParaRPr lang="en-GB" i="1" dirty="0"/>
          </a:p>
        </p:txBody>
      </p:sp>
      <p:sp>
        <p:nvSpPr>
          <p:cNvPr id="6" name="TextBox 5"/>
          <p:cNvSpPr txBox="1"/>
          <p:nvPr/>
        </p:nvSpPr>
        <p:spPr>
          <a:xfrm>
            <a:off x="2962141" y="4548808"/>
            <a:ext cx="5859887" cy="2585323"/>
          </a:xfrm>
          <a:prstGeom prst="rect">
            <a:avLst/>
          </a:prstGeom>
          <a:noFill/>
        </p:spPr>
        <p:txBody>
          <a:bodyPr wrap="square" rtlCol="0">
            <a:spAutoFit/>
          </a:bodyPr>
          <a:lstStyle/>
          <a:p>
            <a:r>
              <a:rPr lang="en-GB" b="1" dirty="0">
                <a:solidFill>
                  <a:srgbClr val="FF0000"/>
                </a:solidFill>
              </a:rPr>
              <a:t>Favourite books as a Teenager: </a:t>
            </a:r>
          </a:p>
          <a:p>
            <a:pPr lvl="0"/>
            <a:r>
              <a:rPr lang="en-GB" dirty="0" smtClean="0"/>
              <a:t>“</a:t>
            </a:r>
            <a:r>
              <a:rPr lang="en-GB" dirty="0"/>
              <a:t>As a teenager I read more widely from </a:t>
            </a:r>
            <a:r>
              <a:rPr lang="en-GB" b="1" dirty="0"/>
              <a:t>Jack London</a:t>
            </a:r>
            <a:r>
              <a:rPr lang="en-GB" b="1" i="1" dirty="0"/>
              <a:t> </a:t>
            </a:r>
            <a:r>
              <a:rPr lang="en-GB" i="1" dirty="0"/>
              <a:t>to </a:t>
            </a:r>
            <a:r>
              <a:rPr lang="en-GB" b="1" dirty="0"/>
              <a:t>Jules Verne</a:t>
            </a:r>
            <a:r>
              <a:rPr lang="en-GB" dirty="0"/>
              <a:t>. </a:t>
            </a:r>
            <a:r>
              <a:rPr lang="en-GB" i="1" dirty="0"/>
              <a:t>But continuing on the fantasy theme one of my favourite books is </a:t>
            </a:r>
            <a:r>
              <a:rPr lang="en-GB" b="1" dirty="0" smtClean="0"/>
              <a:t>‘Assassin’s Apprentice’ </a:t>
            </a:r>
            <a:r>
              <a:rPr lang="en-GB" b="1" dirty="0"/>
              <a:t>by Robin </a:t>
            </a:r>
            <a:r>
              <a:rPr lang="en-GB" b="1" dirty="0" err="1"/>
              <a:t>Hobb</a:t>
            </a:r>
            <a:r>
              <a:rPr lang="en-GB" i="1" dirty="0"/>
              <a:t>. </a:t>
            </a:r>
            <a:endParaRPr lang="en-GB" i="1" dirty="0" smtClean="0"/>
          </a:p>
          <a:p>
            <a:pPr lvl="0"/>
            <a:r>
              <a:rPr lang="en-GB" i="1" dirty="0" smtClean="0"/>
              <a:t>I </a:t>
            </a:r>
            <a:r>
              <a:rPr lang="en-GB" i="1" dirty="0"/>
              <a:t>liked the setting and writing. A gripping storyline which quickly draws you </a:t>
            </a:r>
            <a:r>
              <a:rPr lang="en-GB" i="1" dirty="0" smtClean="0"/>
              <a:t>in </a:t>
            </a:r>
            <a:r>
              <a:rPr lang="en-GB" i="1" dirty="0"/>
              <a:t>is the best thing about the </a:t>
            </a:r>
            <a:r>
              <a:rPr lang="en-GB" i="1" dirty="0" smtClean="0"/>
              <a:t>book. </a:t>
            </a:r>
            <a:r>
              <a:rPr lang="en-GB" i="1" dirty="0"/>
              <a:t>It keeps you reading</a:t>
            </a:r>
            <a:r>
              <a:rPr lang="en-GB" i="1" dirty="0" smtClean="0"/>
              <a:t>.”</a:t>
            </a:r>
            <a:endParaRPr lang="en-GB" i="1" dirty="0"/>
          </a:p>
          <a:p>
            <a:r>
              <a:rPr lang="en-GB" dirty="0"/>
              <a:t> </a:t>
            </a:r>
          </a:p>
          <a:p>
            <a:endParaRPr lang="en-GB" i="1" dirty="0"/>
          </a:p>
        </p:txBody>
      </p:sp>
      <p:sp>
        <p:nvSpPr>
          <p:cNvPr id="7" name="TextBox 6"/>
          <p:cNvSpPr txBox="1"/>
          <p:nvPr/>
        </p:nvSpPr>
        <p:spPr>
          <a:xfrm>
            <a:off x="2756080" y="1531427"/>
            <a:ext cx="5627246" cy="861774"/>
          </a:xfrm>
          <a:prstGeom prst="rect">
            <a:avLst/>
          </a:prstGeom>
          <a:noFill/>
        </p:spPr>
        <p:txBody>
          <a:bodyPr wrap="none" rtlCol="0">
            <a:spAutoFit/>
          </a:bodyPr>
          <a:lstStyle/>
          <a:p>
            <a:r>
              <a:rPr lang="en-GB" sz="5000" b="1" dirty="0" smtClean="0">
                <a:solidFill>
                  <a:srgbClr val="FF0000"/>
                </a:solidFill>
              </a:rPr>
              <a:t>Mr </a:t>
            </a:r>
            <a:r>
              <a:rPr lang="en-GB" sz="5000" b="1" dirty="0" err="1" smtClean="0">
                <a:solidFill>
                  <a:srgbClr val="FF0000"/>
                </a:solidFill>
              </a:rPr>
              <a:t>Bappoo</a:t>
            </a:r>
            <a:r>
              <a:rPr lang="en-GB" sz="5000" b="1" dirty="0" smtClean="0">
                <a:solidFill>
                  <a:srgbClr val="FF0000"/>
                </a:solidFill>
              </a:rPr>
              <a:t> (Physics)</a:t>
            </a:r>
            <a:endParaRPr lang="en-GB" sz="5000" b="1"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5968" y="1533916"/>
            <a:ext cx="2203816" cy="325731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38" y="2318727"/>
            <a:ext cx="2453356" cy="395702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8923" y="3463006"/>
            <a:ext cx="2153595" cy="3307408"/>
          </a:xfrm>
          <a:prstGeom prst="rect">
            <a:avLst/>
          </a:prstGeom>
        </p:spPr>
      </p:pic>
    </p:spTree>
    <p:extLst>
      <p:ext uri="{BB962C8B-B14F-4D97-AF65-F5344CB8AC3E}">
        <p14:creationId xmlns:p14="http://schemas.microsoft.com/office/powerpoint/2010/main" val="2606642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5" name="TextBox 4"/>
          <p:cNvSpPr txBox="1"/>
          <p:nvPr/>
        </p:nvSpPr>
        <p:spPr>
          <a:xfrm>
            <a:off x="3305639" y="2393201"/>
            <a:ext cx="5653826" cy="2308324"/>
          </a:xfrm>
          <a:prstGeom prst="rect">
            <a:avLst/>
          </a:prstGeom>
          <a:noFill/>
        </p:spPr>
        <p:txBody>
          <a:bodyPr wrap="square" rtlCol="0">
            <a:spAutoFit/>
          </a:bodyPr>
          <a:lstStyle/>
          <a:p>
            <a:r>
              <a:rPr lang="en-GB" b="1" dirty="0" smtClean="0">
                <a:solidFill>
                  <a:srgbClr val="FF0000"/>
                </a:solidFill>
              </a:rPr>
              <a:t>Currently Reading: </a:t>
            </a:r>
            <a:r>
              <a:rPr lang="en-GB" b="1" dirty="0" smtClean="0"/>
              <a:t>‘One </a:t>
            </a:r>
            <a:r>
              <a:rPr lang="en-GB" b="1" dirty="0"/>
              <a:t>Man </a:t>
            </a:r>
            <a:r>
              <a:rPr lang="en-GB" b="1" dirty="0" smtClean="0"/>
              <a:t>Crusade’ </a:t>
            </a:r>
            <a:r>
              <a:rPr lang="en-GB" b="1" dirty="0"/>
              <a:t>by Steven </a:t>
            </a:r>
            <a:r>
              <a:rPr lang="en-GB" b="1" dirty="0" err="1" smtClean="0"/>
              <a:t>Suttie</a:t>
            </a:r>
            <a:r>
              <a:rPr lang="en-GB" b="1" dirty="0"/>
              <a:t> </a:t>
            </a:r>
            <a:r>
              <a:rPr lang="en-GB" dirty="0"/>
              <a:t> </a:t>
            </a:r>
            <a:endParaRPr lang="en-GB" dirty="0" smtClean="0"/>
          </a:p>
          <a:p>
            <a:r>
              <a:rPr lang="en-GB" i="1" dirty="0" smtClean="0"/>
              <a:t>“It </a:t>
            </a:r>
            <a:r>
              <a:rPr lang="en-GB" i="1" dirty="0"/>
              <a:t>is not as compelling as some of the detective novels I have read, but good nevertheless.  Set in Manchester it would appear that there is a serial killer who is </a:t>
            </a:r>
            <a:r>
              <a:rPr lang="en-GB" i="1" dirty="0" smtClean="0"/>
              <a:t>‘exterminating’ </a:t>
            </a:r>
            <a:r>
              <a:rPr lang="en-GB" i="1" dirty="0"/>
              <a:t>convicted paedophiles .  Only just into the book (16%).  I do read a lot of this type of book and love the Shetland series by Ann </a:t>
            </a:r>
            <a:r>
              <a:rPr lang="en-GB" i="1" dirty="0" err="1"/>
              <a:t>Cleeves</a:t>
            </a:r>
            <a:r>
              <a:rPr lang="en-GB" i="1" dirty="0" smtClean="0"/>
              <a:t>.”</a:t>
            </a:r>
            <a:endParaRPr lang="en-GB" i="1" dirty="0"/>
          </a:p>
          <a:p>
            <a:endParaRPr lang="en-GB" b="1" dirty="0" smtClean="0">
              <a:solidFill>
                <a:srgbClr val="FF0000"/>
              </a:solidFill>
            </a:endParaRPr>
          </a:p>
        </p:txBody>
      </p:sp>
      <p:sp>
        <p:nvSpPr>
          <p:cNvPr id="6" name="TextBox 5"/>
          <p:cNvSpPr txBox="1"/>
          <p:nvPr/>
        </p:nvSpPr>
        <p:spPr>
          <a:xfrm>
            <a:off x="3305639" y="4559740"/>
            <a:ext cx="5486400" cy="1477328"/>
          </a:xfrm>
          <a:prstGeom prst="rect">
            <a:avLst/>
          </a:prstGeom>
          <a:noFill/>
        </p:spPr>
        <p:txBody>
          <a:bodyPr wrap="square" rtlCol="0">
            <a:spAutoFit/>
          </a:bodyPr>
          <a:lstStyle/>
          <a:p>
            <a:r>
              <a:rPr lang="en-GB" b="1" dirty="0">
                <a:solidFill>
                  <a:srgbClr val="FF0000"/>
                </a:solidFill>
              </a:rPr>
              <a:t>Favourite books as a Teenager: </a:t>
            </a:r>
          </a:p>
          <a:p>
            <a:pPr lvl="0"/>
            <a:r>
              <a:rPr lang="en-GB" i="1" dirty="0" smtClean="0"/>
              <a:t>“I </a:t>
            </a:r>
            <a:r>
              <a:rPr lang="en-GB" i="1" dirty="0"/>
              <a:t>read a huge number of </a:t>
            </a:r>
            <a:r>
              <a:rPr lang="en-GB" b="1" dirty="0"/>
              <a:t>Dick Francis, Mary Stewart</a:t>
            </a:r>
            <a:r>
              <a:rPr lang="en-GB" b="1" i="1" dirty="0"/>
              <a:t> </a:t>
            </a:r>
            <a:r>
              <a:rPr lang="en-GB" i="1" dirty="0"/>
              <a:t>and</a:t>
            </a:r>
            <a:r>
              <a:rPr lang="en-GB" b="1" i="1" dirty="0"/>
              <a:t> </a:t>
            </a:r>
            <a:r>
              <a:rPr lang="en-GB" b="1" dirty="0"/>
              <a:t>Wilbur Smith</a:t>
            </a:r>
            <a:r>
              <a:rPr lang="en-GB" dirty="0"/>
              <a:t>.</a:t>
            </a:r>
            <a:r>
              <a:rPr lang="en-GB" i="1" dirty="0"/>
              <a:t>  Didn’t get into </a:t>
            </a:r>
            <a:r>
              <a:rPr lang="en-GB" b="1" dirty="0"/>
              <a:t>Lord of the Rings </a:t>
            </a:r>
            <a:r>
              <a:rPr lang="en-GB" i="1" dirty="0"/>
              <a:t>until I was 18</a:t>
            </a:r>
            <a:r>
              <a:rPr lang="en-GB" i="1" dirty="0" smtClean="0"/>
              <a:t>.”</a:t>
            </a:r>
            <a:endParaRPr lang="en-GB" i="1" dirty="0"/>
          </a:p>
          <a:p>
            <a:endParaRPr lang="en-GB" i="1" dirty="0"/>
          </a:p>
        </p:txBody>
      </p:sp>
      <p:sp>
        <p:nvSpPr>
          <p:cNvPr id="7" name="TextBox 6"/>
          <p:cNvSpPr txBox="1"/>
          <p:nvPr/>
        </p:nvSpPr>
        <p:spPr>
          <a:xfrm>
            <a:off x="2756080" y="1531427"/>
            <a:ext cx="6162393" cy="861774"/>
          </a:xfrm>
          <a:prstGeom prst="rect">
            <a:avLst/>
          </a:prstGeom>
          <a:noFill/>
        </p:spPr>
        <p:txBody>
          <a:bodyPr wrap="none" rtlCol="0">
            <a:spAutoFit/>
          </a:bodyPr>
          <a:lstStyle/>
          <a:p>
            <a:r>
              <a:rPr lang="en-GB" sz="5000" b="1" dirty="0" smtClean="0">
                <a:solidFill>
                  <a:srgbClr val="FF0000"/>
                </a:solidFill>
              </a:rPr>
              <a:t>Mrs </a:t>
            </a:r>
            <a:r>
              <a:rPr lang="en-GB" sz="5000" b="1" dirty="0" smtClean="0">
                <a:solidFill>
                  <a:srgbClr val="FF0000"/>
                </a:solidFill>
              </a:rPr>
              <a:t>Murray </a:t>
            </a:r>
            <a:r>
              <a:rPr lang="en-GB" sz="5000" b="1" dirty="0" smtClean="0">
                <a:solidFill>
                  <a:srgbClr val="FF0000"/>
                </a:solidFill>
              </a:rPr>
              <a:t>(Business)</a:t>
            </a:r>
            <a:endParaRPr lang="en-GB" sz="5000" b="1" dirty="0">
              <a:solidFill>
                <a:srgbClr val="FF0000"/>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9717" y="2393201"/>
            <a:ext cx="2850702" cy="4319581"/>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84" y="2393201"/>
            <a:ext cx="2810904" cy="4319581"/>
          </a:xfrm>
          <a:prstGeom prst="rect">
            <a:avLst/>
          </a:prstGeom>
        </p:spPr>
      </p:pic>
    </p:spTree>
    <p:extLst>
      <p:ext uri="{BB962C8B-B14F-4D97-AF65-F5344CB8AC3E}">
        <p14:creationId xmlns:p14="http://schemas.microsoft.com/office/powerpoint/2010/main" val="2690999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5" name="TextBox 4"/>
          <p:cNvSpPr txBox="1"/>
          <p:nvPr/>
        </p:nvSpPr>
        <p:spPr>
          <a:xfrm>
            <a:off x="3305639" y="2393201"/>
            <a:ext cx="5653826" cy="1477328"/>
          </a:xfrm>
          <a:prstGeom prst="rect">
            <a:avLst/>
          </a:prstGeom>
          <a:noFill/>
        </p:spPr>
        <p:txBody>
          <a:bodyPr wrap="square" rtlCol="0">
            <a:spAutoFit/>
          </a:bodyPr>
          <a:lstStyle/>
          <a:p>
            <a:r>
              <a:rPr lang="en-GB" b="1" dirty="0" smtClean="0">
                <a:solidFill>
                  <a:srgbClr val="FF0000"/>
                </a:solidFill>
              </a:rPr>
              <a:t>Currently Reading: </a:t>
            </a:r>
          </a:p>
          <a:p>
            <a:r>
              <a:rPr lang="en-GB" b="1" dirty="0" smtClean="0"/>
              <a:t>‘A </a:t>
            </a:r>
            <a:r>
              <a:rPr lang="en-GB" b="1" dirty="0"/>
              <a:t>Thousand Pieces of </a:t>
            </a:r>
            <a:r>
              <a:rPr lang="en-GB" b="1" dirty="0" smtClean="0"/>
              <a:t>You’ </a:t>
            </a:r>
            <a:r>
              <a:rPr lang="en-GB" b="1" dirty="0"/>
              <a:t>by Claudia </a:t>
            </a:r>
            <a:r>
              <a:rPr lang="en-GB" b="1" dirty="0" err="1" smtClean="0"/>
              <a:t>Gray</a:t>
            </a:r>
            <a:r>
              <a:rPr lang="en-GB" b="1" dirty="0"/>
              <a:t> </a:t>
            </a:r>
            <a:r>
              <a:rPr lang="en-GB" dirty="0"/>
              <a:t> </a:t>
            </a:r>
            <a:endParaRPr lang="en-GB" dirty="0" smtClean="0"/>
          </a:p>
          <a:p>
            <a:r>
              <a:rPr lang="en-GB" i="1" dirty="0" smtClean="0"/>
              <a:t>“It’s </a:t>
            </a:r>
            <a:r>
              <a:rPr lang="en-GB" i="1" dirty="0"/>
              <a:t>about a girl chasing her father’s murderer through different dimensions.  I’m not too far into the book but it’s definitely got my interest so far</a:t>
            </a:r>
            <a:r>
              <a:rPr lang="en-GB" i="1" dirty="0" smtClean="0"/>
              <a:t>!”</a:t>
            </a:r>
            <a:endParaRPr lang="en-GB" b="1" i="1" dirty="0" smtClean="0">
              <a:solidFill>
                <a:srgbClr val="FF0000"/>
              </a:solidFill>
            </a:endParaRPr>
          </a:p>
        </p:txBody>
      </p:sp>
      <p:sp>
        <p:nvSpPr>
          <p:cNvPr id="6" name="TextBox 5"/>
          <p:cNvSpPr txBox="1"/>
          <p:nvPr/>
        </p:nvSpPr>
        <p:spPr>
          <a:xfrm>
            <a:off x="3305639" y="4096101"/>
            <a:ext cx="5555026" cy="1754326"/>
          </a:xfrm>
          <a:prstGeom prst="rect">
            <a:avLst/>
          </a:prstGeom>
          <a:noFill/>
        </p:spPr>
        <p:txBody>
          <a:bodyPr wrap="square" rtlCol="0">
            <a:spAutoFit/>
          </a:bodyPr>
          <a:lstStyle/>
          <a:p>
            <a:r>
              <a:rPr lang="en-GB" b="1" dirty="0">
                <a:solidFill>
                  <a:srgbClr val="FF0000"/>
                </a:solidFill>
              </a:rPr>
              <a:t>Favourite </a:t>
            </a:r>
            <a:r>
              <a:rPr lang="en-GB" b="1" dirty="0" smtClean="0">
                <a:solidFill>
                  <a:srgbClr val="FF0000"/>
                </a:solidFill>
              </a:rPr>
              <a:t>book </a:t>
            </a:r>
            <a:r>
              <a:rPr lang="en-GB" b="1" dirty="0">
                <a:solidFill>
                  <a:srgbClr val="FF0000"/>
                </a:solidFill>
              </a:rPr>
              <a:t>as a </a:t>
            </a:r>
            <a:r>
              <a:rPr lang="en-GB" b="1" dirty="0" smtClean="0">
                <a:solidFill>
                  <a:srgbClr val="FF0000"/>
                </a:solidFill>
              </a:rPr>
              <a:t>Child: </a:t>
            </a:r>
            <a:endParaRPr lang="en-GB" b="1" dirty="0">
              <a:solidFill>
                <a:srgbClr val="FF0000"/>
              </a:solidFill>
            </a:endParaRPr>
          </a:p>
          <a:p>
            <a:r>
              <a:rPr lang="en-GB" b="1" dirty="0" smtClean="0"/>
              <a:t>‘</a:t>
            </a:r>
            <a:r>
              <a:rPr lang="en-GB" b="1" dirty="0" err="1" smtClean="0"/>
              <a:t>Gobbolino</a:t>
            </a:r>
            <a:r>
              <a:rPr lang="en-GB" b="1" dirty="0" smtClean="0"/>
              <a:t> the Witches Cat’ by Ursula Moray Williams</a:t>
            </a:r>
            <a:r>
              <a:rPr lang="en-GB" dirty="0" smtClean="0"/>
              <a:t>. </a:t>
            </a:r>
            <a:r>
              <a:rPr lang="en-GB" i="1" dirty="0" smtClean="0"/>
              <a:t> </a:t>
            </a:r>
            <a:endParaRPr lang="en-GB" i="1" dirty="0" smtClean="0"/>
          </a:p>
          <a:p>
            <a:r>
              <a:rPr lang="en-GB" i="1" dirty="0" smtClean="0"/>
              <a:t>“</a:t>
            </a:r>
            <a:r>
              <a:rPr lang="en-GB" i="1" dirty="0" smtClean="0"/>
              <a:t>I’m </a:t>
            </a:r>
            <a:r>
              <a:rPr lang="en-GB" i="1" dirty="0" smtClean="0"/>
              <a:t>not sure why I enjoyed the book so much but probably it was to do with the cat being different and just trying to find someone who wanted him for </a:t>
            </a:r>
            <a:r>
              <a:rPr lang="en-GB" i="1" u="sng" dirty="0" smtClean="0"/>
              <a:t>him</a:t>
            </a:r>
            <a:r>
              <a:rPr lang="en-GB" i="1" dirty="0" smtClean="0"/>
              <a:t> and not because he conformed to how a witches cat should be.”</a:t>
            </a:r>
            <a:endParaRPr lang="en-GB" i="1" dirty="0"/>
          </a:p>
        </p:txBody>
      </p:sp>
      <p:sp>
        <p:nvSpPr>
          <p:cNvPr id="7" name="TextBox 6"/>
          <p:cNvSpPr txBox="1"/>
          <p:nvPr/>
        </p:nvSpPr>
        <p:spPr>
          <a:xfrm>
            <a:off x="2587988" y="1531427"/>
            <a:ext cx="6655412" cy="861774"/>
          </a:xfrm>
          <a:prstGeom prst="rect">
            <a:avLst/>
          </a:prstGeom>
          <a:noFill/>
        </p:spPr>
        <p:txBody>
          <a:bodyPr wrap="none" rtlCol="0">
            <a:spAutoFit/>
          </a:bodyPr>
          <a:lstStyle/>
          <a:p>
            <a:r>
              <a:rPr lang="en-GB" sz="5000" b="1" dirty="0" smtClean="0">
                <a:solidFill>
                  <a:srgbClr val="FF0000"/>
                </a:solidFill>
              </a:rPr>
              <a:t>Mrs </a:t>
            </a:r>
            <a:r>
              <a:rPr lang="en-GB" sz="5000" b="1" dirty="0" smtClean="0">
                <a:solidFill>
                  <a:srgbClr val="FF0000"/>
                </a:solidFill>
              </a:rPr>
              <a:t>Howitt (Computing)</a:t>
            </a:r>
            <a:endParaRPr lang="en-GB" sz="5000" b="1" dirty="0">
              <a:solidFill>
                <a:srgbClr val="FF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982" y="2393201"/>
            <a:ext cx="2845857" cy="431190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9465" y="2226543"/>
            <a:ext cx="2938604" cy="4401909"/>
          </a:xfrm>
          <a:prstGeom prst="rect">
            <a:avLst/>
          </a:prstGeom>
        </p:spPr>
      </p:pic>
    </p:spTree>
    <p:extLst>
      <p:ext uri="{BB962C8B-B14F-4D97-AF65-F5344CB8AC3E}">
        <p14:creationId xmlns:p14="http://schemas.microsoft.com/office/powerpoint/2010/main" val="2651413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5" name="TextBox 4"/>
          <p:cNvSpPr txBox="1"/>
          <p:nvPr/>
        </p:nvSpPr>
        <p:spPr>
          <a:xfrm>
            <a:off x="3305639" y="2237878"/>
            <a:ext cx="5653826" cy="2308324"/>
          </a:xfrm>
          <a:prstGeom prst="rect">
            <a:avLst/>
          </a:prstGeom>
          <a:noFill/>
        </p:spPr>
        <p:txBody>
          <a:bodyPr wrap="square" rtlCol="0">
            <a:spAutoFit/>
          </a:bodyPr>
          <a:lstStyle/>
          <a:p>
            <a:r>
              <a:rPr lang="en-GB" b="1" dirty="0" smtClean="0">
                <a:solidFill>
                  <a:srgbClr val="FF0000"/>
                </a:solidFill>
              </a:rPr>
              <a:t>Currently Reading: </a:t>
            </a:r>
          </a:p>
          <a:p>
            <a:r>
              <a:rPr lang="en-GB" i="1" dirty="0" smtClean="0"/>
              <a:t>“I </a:t>
            </a:r>
            <a:r>
              <a:rPr lang="en-GB" i="1" dirty="0"/>
              <a:t>have </a:t>
            </a:r>
            <a:r>
              <a:rPr lang="en-GB" i="1" dirty="0" smtClean="0"/>
              <a:t>just </a:t>
            </a:r>
            <a:r>
              <a:rPr lang="en-GB" i="1" dirty="0"/>
              <a:t>finished reading </a:t>
            </a:r>
            <a:r>
              <a:rPr lang="en-GB" b="1" dirty="0"/>
              <a:t>Ian Rankin ‘Even Dogs in the Wild’</a:t>
            </a:r>
            <a:r>
              <a:rPr lang="en-GB" dirty="0"/>
              <a:t>.</a:t>
            </a:r>
            <a:r>
              <a:rPr lang="en-GB" i="1" dirty="0"/>
              <a:t> I am a fan of the series and look forward to getting the latest one </a:t>
            </a:r>
            <a:r>
              <a:rPr lang="en-GB" b="1" dirty="0"/>
              <a:t>‘Rather be the Devil’ </a:t>
            </a:r>
            <a:r>
              <a:rPr lang="en-GB" i="1" dirty="0"/>
              <a:t>for Christmas. Rankin manages to write a gripping crime story without having to be extreme and graphic on violent or sexual detail which puts me off some other crime series</a:t>
            </a:r>
            <a:r>
              <a:rPr lang="en-GB" i="1" dirty="0" smtClean="0"/>
              <a:t>.”</a:t>
            </a:r>
            <a:endParaRPr lang="en-GB" i="1" dirty="0"/>
          </a:p>
          <a:p>
            <a:r>
              <a:rPr lang="en-GB" dirty="0"/>
              <a:t> </a:t>
            </a:r>
          </a:p>
        </p:txBody>
      </p:sp>
      <p:sp>
        <p:nvSpPr>
          <p:cNvPr id="6" name="TextBox 5"/>
          <p:cNvSpPr txBox="1"/>
          <p:nvPr/>
        </p:nvSpPr>
        <p:spPr>
          <a:xfrm>
            <a:off x="3305639" y="4261201"/>
            <a:ext cx="5555026" cy="1754326"/>
          </a:xfrm>
          <a:prstGeom prst="rect">
            <a:avLst/>
          </a:prstGeom>
          <a:noFill/>
        </p:spPr>
        <p:txBody>
          <a:bodyPr wrap="square" rtlCol="0">
            <a:spAutoFit/>
          </a:bodyPr>
          <a:lstStyle/>
          <a:p>
            <a:r>
              <a:rPr lang="en-GB" b="1" dirty="0">
                <a:solidFill>
                  <a:srgbClr val="FF0000"/>
                </a:solidFill>
              </a:rPr>
              <a:t>Favourite books as a Teenager: </a:t>
            </a:r>
          </a:p>
          <a:p>
            <a:r>
              <a:rPr lang="en-GB" i="1" dirty="0" smtClean="0"/>
              <a:t>“As </a:t>
            </a:r>
            <a:r>
              <a:rPr lang="en-GB" i="1" dirty="0"/>
              <a:t>a teenager I read a lot of Science Fiction and particularly liked </a:t>
            </a:r>
            <a:r>
              <a:rPr lang="en-GB" b="1" dirty="0"/>
              <a:t>John Wyndham</a:t>
            </a:r>
            <a:r>
              <a:rPr lang="en-GB" i="1" dirty="0"/>
              <a:t>. His stories, managed to convince me that such things as </a:t>
            </a:r>
            <a:r>
              <a:rPr lang="en-GB" i="1" dirty="0" err="1"/>
              <a:t>Triffids</a:t>
            </a:r>
            <a:r>
              <a:rPr lang="en-GB" i="1" dirty="0"/>
              <a:t>, </a:t>
            </a:r>
            <a:r>
              <a:rPr lang="en-GB" i="1" dirty="0" err="1"/>
              <a:t>Midwich</a:t>
            </a:r>
            <a:r>
              <a:rPr lang="en-GB" i="1" dirty="0"/>
              <a:t> cuckoos </a:t>
            </a:r>
            <a:r>
              <a:rPr lang="en-GB" i="1" dirty="0" err="1"/>
              <a:t>etc</a:t>
            </a:r>
            <a:r>
              <a:rPr lang="en-GB" i="1" dirty="0"/>
              <a:t> were just possible. My favourite was probably </a:t>
            </a:r>
            <a:r>
              <a:rPr lang="en-GB" b="1" dirty="0" smtClean="0"/>
              <a:t>‘The Chrysalids’</a:t>
            </a:r>
            <a:r>
              <a:rPr lang="en-GB" dirty="0" smtClean="0"/>
              <a:t>. </a:t>
            </a:r>
            <a:r>
              <a:rPr lang="en-GB" i="1" dirty="0"/>
              <a:t>Believable and scary</a:t>
            </a:r>
            <a:r>
              <a:rPr lang="en-GB" i="1" dirty="0" smtClean="0"/>
              <a:t>.”</a:t>
            </a:r>
            <a:endParaRPr lang="en-GB" i="1" dirty="0"/>
          </a:p>
        </p:txBody>
      </p:sp>
      <p:sp>
        <p:nvSpPr>
          <p:cNvPr id="7" name="TextBox 6"/>
          <p:cNvSpPr txBox="1"/>
          <p:nvPr/>
        </p:nvSpPr>
        <p:spPr>
          <a:xfrm>
            <a:off x="4179008" y="1531427"/>
            <a:ext cx="4570675" cy="861774"/>
          </a:xfrm>
          <a:prstGeom prst="rect">
            <a:avLst/>
          </a:prstGeom>
          <a:noFill/>
        </p:spPr>
        <p:txBody>
          <a:bodyPr wrap="none" rtlCol="0">
            <a:spAutoFit/>
          </a:bodyPr>
          <a:lstStyle/>
          <a:p>
            <a:r>
              <a:rPr lang="en-GB" sz="5000" b="1" dirty="0" smtClean="0">
                <a:solidFill>
                  <a:srgbClr val="FF0000"/>
                </a:solidFill>
              </a:rPr>
              <a:t>Mrs </a:t>
            </a:r>
            <a:r>
              <a:rPr lang="en-GB" sz="5000" b="1" dirty="0" smtClean="0">
                <a:solidFill>
                  <a:srgbClr val="FF0000"/>
                </a:solidFill>
              </a:rPr>
              <a:t>Tait (Maths)</a:t>
            </a:r>
            <a:endParaRPr lang="en-GB" sz="5000" b="1"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642" y="2186240"/>
            <a:ext cx="2774197" cy="440845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9465" y="2186239"/>
            <a:ext cx="2774197" cy="4408451"/>
          </a:xfrm>
          <a:prstGeom prst="rect">
            <a:avLst/>
          </a:prstGeom>
        </p:spPr>
      </p:pic>
    </p:spTree>
    <p:extLst>
      <p:ext uri="{BB962C8B-B14F-4D97-AF65-F5344CB8AC3E}">
        <p14:creationId xmlns:p14="http://schemas.microsoft.com/office/powerpoint/2010/main" val="1206312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5" name="TextBox 4"/>
          <p:cNvSpPr txBox="1"/>
          <p:nvPr/>
        </p:nvSpPr>
        <p:spPr>
          <a:xfrm>
            <a:off x="3256239" y="2588537"/>
            <a:ext cx="5653826" cy="1477328"/>
          </a:xfrm>
          <a:prstGeom prst="rect">
            <a:avLst/>
          </a:prstGeom>
          <a:noFill/>
        </p:spPr>
        <p:txBody>
          <a:bodyPr wrap="square" rtlCol="0">
            <a:spAutoFit/>
          </a:bodyPr>
          <a:lstStyle/>
          <a:p>
            <a:r>
              <a:rPr lang="en-GB" b="1" dirty="0" smtClean="0">
                <a:solidFill>
                  <a:srgbClr val="FF0000"/>
                </a:solidFill>
              </a:rPr>
              <a:t>Last Book Read: </a:t>
            </a:r>
          </a:p>
          <a:p>
            <a:r>
              <a:rPr lang="en-GB" b="1" i="1" dirty="0" smtClean="0"/>
              <a:t>’</a:t>
            </a:r>
            <a:r>
              <a:rPr lang="en-GB" b="1" dirty="0" smtClean="0"/>
              <a:t>Harry </a:t>
            </a:r>
            <a:r>
              <a:rPr lang="en-GB" b="1" dirty="0"/>
              <a:t>P</a:t>
            </a:r>
            <a:r>
              <a:rPr lang="en-GB" b="1" dirty="0" smtClean="0"/>
              <a:t>otter </a:t>
            </a:r>
            <a:r>
              <a:rPr lang="en-GB" b="1" dirty="0"/>
              <a:t>and the Cursed </a:t>
            </a:r>
            <a:r>
              <a:rPr lang="en-GB" b="1" dirty="0" smtClean="0"/>
              <a:t>Child’ by J.K. Rowling </a:t>
            </a:r>
          </a:p>
          <a:p>
            <a:r>
              <a:rPr lang="en-GB" b="1" i="1" dirty="0" smtClean="0"/>
              <a:t>“</a:t>
            </a:r>
            <a:r>
              <a:rPr lang="en-GB" i="1" dirty="0" smtClean="0"/>
              <a:t>I </a:t>
            </a:r>
            <a:r>
              <a:rPr lang="en-GB" i="1" dirty="0"/>
              <a:t>have never read </a:t>
            </a:r>
            <a:r>
              <a:rPr lang="en-GB" i="1" dirty="0" smtClean="0"/>
              <a:t>screen-plays before </a:t>
            </a:r>
            <a:r>
              <a:rPr lang="en-GB" i="1" dirty="0"/>
              <a:t>but thoroughly </a:t>
            </a:r>
            <a:r>
              <a:rPr lang="en-GB" i="1" dirty="0" smtClean="0"/>
              <a:t>enjoyed this, </a:t>
            </a:r>
            <a:r>
              <a:rPr lang="en-GB" i="1" dirty="0"/>
              <a:t>very </a:t>
            </a:r>
            <a:r>
              <a:rPr lang="en-GB" i="1" dirty="0" smtClean="0"/>
              <a:t>fast-paced </a:t>
            </a:r>
            <a:r>
              <a:rPr lang="en-GB" i="1" dirty="0"/>
              <a:t>page </a:t>
            </a:r>
            <a:r>
              <a:rPr lang="en-GB" i="1" dirty="0" smtClean="0"/>
              <a:t>turner.”</a:t>
            </a:r>
            <a:endParaRPr lang="en-GB" i="1" dirty="0"/>
          </a:p>
          <a:p>
            <a:r>
              <a:rPr lang="en-GB" dirty="0"/>
              <a:t> </a:t>
            </a:r>
          </a:p>
        </p:txBody>
      </p:sp>
      <p:sp>
        <p:nvSpPr>
          <p:cNvPr id="6" name="TextBox 5"/>
          <p:cNvSpPr txBox="1"/>
          <p:nvPr/>
        </p:nvSpPr>
        <p:spPr>
          <a:xfrm>
            <a:off x="3305639" y="4261201"/>
            <a:ext cx="5555026" cy="1754326"/>
          </a:xfrm>
          <a:prstGeom prst="rect">
            <a:avLst/>
          </a:prstGeom>
          <a:noFill/>
        </p:spPr>
        <p:txBody>
          <a:bodyPr wrap="square" rtlCol="0">
            <a:spAutoFit/>
          </a:bodyPr>
          <a:lstStyle/>
          <a:p>
            <a:r>
              <a:rPr lang="en-GB" b="1" dirty="0">
                <a:solidFill>
                  <a:srgbClr val="FF0000"/>
                </a:solidFill>
              </a:rPr>
              <a:t>Favourite </a:t>
            </a:r>
            <a:r>
              <a:rPr lang="en-GB" b="1" dirty="0" smtClean="0">
                <a:solidFill>
                  <a:srgbClr val="FF0000"/>
                </a:solidFill>
              </a:rPr>
              <a:t>book </a:t>
            </a:r>
            <a:r>
              <a:rPr lang="en-GB" b="1" dirty="0">
                <a:solidFill>
                  <a:srgbClr val="FF0000"/>
                </a:solidFill>
              </a:rPr>
              <a:t>as a Teenager: </a:t>
            </a:r>
          </a:p>
          <a:p>
            <a:r>
              <a:rPr lang="en-GB" b="1" dirty="0" smtClean="0"/>
              <a:t>‘Sunset Song’ by Lewis </a:t>
            </a:r>
            <a:r>
              <a:rPr lang="en-GB" b="1" dirty="0" err="1" smtClean="0"/>
              <a:t>Grassic</a:t>
            </a:r>
            <a:r>
              <a:rPr lang="en-GB" b="1" dirty="0" smtClean="0"/>
              <a:t> Gibbon </a:t>
            </a:r>
          </a:p>
          <a:p>
            <a:r>
              <a:rPr lang="en-GB" i="1" dirty="0" smtClean="0"/>
              <a:t>“Read and enjoyed as </a:t>
            </a:r>
            <a:r>
              <a:rPr lang="en-GB" i="1" dirty="0"/>
              <a:t>part of </a:t>
            </a:r>
            <a:r>
              <a:rPr lang="en-GB" i="1" dirty="0" smtClean="0"/>
              <a:t>a school project. I attended </a:t>
            </a:r>
            <a:r>
              <a:rPr lang="en-GB" i="1" dirty="0"/>
              <a:t>a </a:t>
            </a:r>
            <a:r>
              <a:rPr lang="en-GB" i="1" dirty="0" smtClean="0"/>
              <a:t>performance </a:t>
            </a:r>
            <a:r>
              <a:rPr lang="en-GB" i="1" dirty="0"/>
              <a:t>in our local theatre at the time. It interested me </a:t>
            </a:r>
            <a:r>
              <a:rPr lang="en-GB" i="1" dirty="0" smtClean="0"/>
              <a:t>as the story was </a:t>
            </a:r>
            <a:r>
              <a:rPr lang="en-GB" i="1" dirty="0"/>
              <a:t>set </a:t>
            </a:r>
            <a:r>
              <a:rPr lang="en-GB" i="1" dirty="0" smtClean="0"/>
              <a:t>in </a:t>
            </a:r>
            <a:r>
              <a:rPr lang="en-GB" i="1" dirty="0"/>
              <a:t>our neck of the woods</a:t>
            </a:r>
            <a:r>
              <a:rPr lang="en-GB" i="1" dirty="0" smtClean="0"/>
              <a:t>.”</a:t>
            </a:r>
            <a:endParaRPr lang="en-GB" i="1" dirty="0"/>
          </a:p>
        </p:txBody>
      </p:sp>
      <p:sp>
        <p:nvSpPr>
          <p:cNvPr id="7" name="TextBox 6"/>
          <p:cNvSpPr txBox="1"/>
          <p:nvPr/>
        </p:nvSpPr>
        <p:spPr>
          <a:xfrm>
            <a:off x="3798008" y="1531427"/>
            <a:ext cx="4421595" cy="861774"/>
          </a:xfrm>
          <a:prstGeom prst="rect">
            <a:avLst/>
          </a:prstGeom>
          <a:noFill/>
        </p:spPr>
        <p:txBody>
          <a:bodyPr wrap="none" rtlCol="0">
            <a:spAutoFit/>
          </a:bodyPr>
          <a:lstStyle/>
          <a:p>
            <a:r>
              <a:rPr lang="en-GB" sz="5000" b="1" dirty="0" smtClean="0">
                <a:solidFill>
                  <a:srgbClr val="FF0000"/>
                </a:solidFill>
              </a:rPr>
              <a:t>Mrs </a:t>
            </a:r>
            <a:r>
              <a:rPr lang="en-GB" sz="5000" b="1" dirty="0" smtClean="0">
                <a:solidFill>
                  <a:srgbClr val="FF0000"/>
                </a:solidFill>
              </a:rPr>
              <a:t>Smith (ASL)</a:t>
            </a:r>
            <a:endParaRPr lang="en-GB" sz="5000" b="1"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14" y="1725612"/>
            <a:ext cx="3019425" cy="475297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9465" y="1725611"/>
            <a:ext cx="2992047" cy="4752975"/>
          </a:xfrm>
          <a:prstGeom prst="rect">
            <a:avLst/>
          </a:prstGeom>
        </p:spPr>
      </p:pic>
    </p:spTree>
    <p:extLst>
      <p:ext uri="{BB962C8B-B14F-4D97-AF65-F5344CB8AC3E}">
        <p14:creationId xmlns:p14="http://schemas.microsoft.com/office/powerpoint/2010/main" val="1265920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5" name="TextBox 4"/>
          <p:cNvSpPr txBox="1"/>
          <p:nvPr/>
        </p:nvSpPr>
        <p:spPr>
          <a:xfrm>
            <a:off x="3256239" y="2180587"/>
            <a:ext cx="5453572" cy="2523768"/>
          </a:xfrm>
          <a:prstGeom prst="rect">
            <a:avLst/>
          </a:prstGeom>
          <a:noFill/>
        </p:spPr>
        <p:txBody>
          <a:bodyPr wrap="square" rtlCol="0">
            <a:spAutoFit/>
          </a:bodyPr>
          <a:lstStyle/>
          <a:p>
            <a:r>
              <a:rPr lang="en-GB" b="1" dirty="0" smtClean="0">
                <a:solidFill>
                  <a:srgbClr val="FF0000"/>
                </a:solidFill>
              </a:rPr>
              <a:t>Last Book Read: </a:t>
            </a:r>
          </a:p>
          <a:p>
            <a:r>
              <a:rPr lang="en-GB" sz="1400" b="1" dirty="0" smtClean="0"/>
              <a:t>‘Night </a:t>
            </a:r>
            <a:r>
              <a:rPr lang="en-GB" sz="1400" b="1" dirty="0"/>
              <a:t>Song of the Last </a:t>
            </a:r>
            <a:r>
              <a:rPr lang="en-GB" sz="1400" b="1" dirty="0" smtClean="0"/>
              <a:t>Tram’ </a:t>
            </a:r>
            <a:r>
              <a:rPr lang="en-GB" sz="1400" b="1" dirty="0"/>
              <a:t>by Robert </a:t>
            </a:r>
            <a:r>
              <a:rPr lang="en-GB" sz="1400" b="1" dirty="0" smtClean="0"/>
              <a:t>Douglas</a:t>
            </a:r>
          </a:p>
          <a:p>
            <a:r>
              <a:rPr lang="en-GB" sz="1400" i="1" dirty="0" smtClean="0"/>
              <a:t>“An </a:t>
            </a:r>
            <a:r>
              <a:rPr lang="en-GB" sz="1400" i="1" dirty="0"/>
              <a:t>autobiographical account of a young boys life growing up in 1940s Glasgow. It transported me back in time and was both joyous and </a:t>
            </a:r>
            <a:r>
              <a:rPr lang="en-GB" sz="1400" i="1" dirty="0" smtClean="0"/>
              <a:t>sad </a:t>
            </a:r>
            <a:r>
              <a:rPr lang="en-GB" sz="1400" i="1" dirty="0"/>
              <a:t>in equal measure. The vivid and evocative picture painted of tenement life for this little boy beautifully describes the sense of community and family at that </a:t>
            </a:r>
            <a:r>
              <a:rPr lang="en-GB" sz="1400" i="1" dirty="0" smtClean="0"/>
              <a:t>time. The war </a:t>
            </a:r>
            <a:r>
              <a:rPr lang="en-GB" sz="1400" i="1" dirty="0"/>
              <a:t>and how it affected all aspects of life seems almost unbelievable to us now but these folk lived through it and emerged stronger for the experience. After reading this book </a:t>
            </a:r>
            <a:r>
              <a:rPr lang="en-GB" sz="1400" i="1" dirty="0" smtClean="0"/>
              <a:t>my</a:t>
            </a:r>
            <a:r>
              <a:rPr lang="en-GB" sz="1400" i="1" dirty="0" smtClean="0"/>
              <a:t> respect </a:t>
            </a:r>
            <a:r>
              <a:rPr lang="en-GB" sz="1400" i="1" dirty="0"/>
              <a:t>for the generations who were forced to live through war time was reinforced and I was genuinely moved by this account of the times</a:t>
            </a:r>
            <a:r>
              <a:rPr lang="en-GB" sz="1400" i="1" dirty="0" smtClean="0"/>
              <a:t>.”</a:t>
            </a:r>
            <a:endParaRPr lang="en-GB" sz="1400" i="1" dirty="0"/>
          </a:p>
        </p:txBody>
      </p:sp>
      <p:sp>
        <p:nvSpPr>
          <p:cNvPr id="6" name="TextBox 5"/>
          <p:cNvSpPr txBox="1"/>
          <p:nvPr/>
        </p:nvSpPr>
        <p:spPr>
          <a:xfrm>
            <a:off x="3256239" y="4593655"/>
            <a:ext cx="5453572" cy="2092881"/>
          </a:xfrm>
          <a:prstGeom prst="rect">
            <a:avLst/>
          </a:prstGeom>
          <a:noFill/>
        </p:spPr>
        <p:txBody>
          <a:bodyPr wrap="square" rtlCol="0">
            <a:spAutoFit/>
          </a:bodyPr>
          <a:lstStyle/>
          <a:p>
            <a:r>
              <a:rPr lang="en-GB" b="1" dirty="0">
                <a:solidFill>
                  <a:srgbClr val="FF0000"/>
                </a:solidFill>
              </a:rPr>
              <a:t>Favourite </a:t>
            </a:r>
            <a:r>
              <a:rPr lang="en-GB" b="1" dirty="0" smtClean="0">
                <a:solidFill>
                  <a:srgbClr val="FF0000"/>
                </a:solidFill>
              </a:rPr>
              <a:t>book: </a:t>
            </a:r>
            <a:endParaRPr lang="en-GB" b="1" dirty="0">
              <a:solidFill>
                <a:srgbClr val="FF0000"/>
              </a:solidFill>
            </a:endParaRPr>
          </a:p>
          <a:p>
            <a:r>
              <a:rPr lang="en-GB" sz="1400" b="1" dirty="0" smtClean="0"/>
              <a:t>‘</a:t>
            </a:r>
            <a:r>
              <a:rPr lang="en-GB" sz="1400" b="1" dirty="0" err="1" smtClean="0"/>
              <a:t>Greyfriars</a:t>
            </a:r>
            <a:r>
              <a:rPr lang="en-GB" sz="1400" b="1" dirty="0" smtClean="0"/>
              <a:t> Bobby’ by Eleanor Atkinson </a:t>
            </a:r>
          </a:p>
          <a:p>
            <a:r>
              <a:rPr lang="en-GB" sz="1400" i="1" dirty="0" smtClean="0"/>
              <a:t>“I </a:t>
            </a:r>
            <a:r>
              <a:rPr lang="en-GB" sz="1400" i="1" dirty="0"/>
              <a:t>have returned to this book many times over the years as the story is just so inspiring. I have always had a deep affinity with animals so the real life story of a wee dog remaining faithful to his dead master by laying on his grave in often extreme weather conditions is truly moving. </a:t>
            </a:r>
            <a:r>
              <a:rPr lang="en-GB" sz="1400" i="1" dirty="0" smtClean="0"/>
              <a:t>I </a:t>
            </a:r>
            <a:r>
              <a:rPr lang="en-GB" sz="1400" i="1" dirty="0"/>
              <a:t>think </a:t>
            </a:r>
            <a:r>
              <a:rPr lang="en-GB" sz="1400" i="1" dirty="0" smtClean="0"/>
              <a:t>Bobby’s </a:t>
            </a:r>
            <a:r>
              <a:rPr lang="en-GB" sz="1400" i="1" dirty="0"/>
              <a:t>story will always appeal to people because the characteristics he displayed of love and devotion are perhaps sadly rare but much admired in a civilised society</a:t>
            </a:r>
            <a:r>
              <a:rPr lang="en-GB" sz="1400" i="1" dirty="0" smtClean="0"/>
              <a:t>.”</a:t>
            </a:r>
            <a:endParaRPr lang="en-GB" sz="1400" i="1" dirty="0"/>
          </a:p>
        </p:txBody>
      </p:sp>
      <p:sp>
        <p:nvSpPr>
          <p:cNvPr id="7" name="TextBox 6"/>
          <p:cNvSpPr txBox="1"/>
          <p:nvPr/>
        </p:nvSpPr>
        <p:spPr>
          <a:xfrm>
            <a:off x="2842230" y="1429513"/>
            <a:ext cx="6501395" cy="861774"/>
          </a:xfrm>
          <a:prstGeom prst="rect">
            <a:avLst/>
          </a:prstGeom>
          <a:noFill/>
        </p:spPr>
        <p:txBody>
          <a:bodyPr wrap="none" rtlCol="0">
            <a:spAutoFit/>
          </a:bodyPr>
          <a:lstStyle/>
          <a:p>
            <a:r>
              <a:rPr lang="en-GB" sz="5000" b="1" dirty="0" smtClean="0">
                <a:solidFill>
                  <a:srgbClr val="FF0000"/>
                </a:solidFill>
              </a:rPr>
              <a:t>Mrs </a:t>
            </a:r>
            <a:r>
              <a:rPr lang="en-GB" sz="5000" b="1" dirty="0" smtClean="0">
                <a:solidFill>
                  <a:srgbClr val="FF0000"/>
                </a:solidFill>
              </a:rPr>
              <a:t>Bishop (Technician)</a:t>
            </a:r>
            <a:endParaRPr lang="en-GB" sz="5000" b="1"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439" y="2209251"/>
            <a:ext cx="2840519" cy="426933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092" y="2209251"/>
            <a:ext cx="2847189" cy="4269335"/>
          </a:xfrm>
          <a:prstGeom prst="rect">
            <a:avLst/>
          </a:prstGeom>
        </p:spPr>
      </p:pic>
    </p:spTree>
    <p:extLst>
      <p:ext uri="{BB962C8B-B14F-4D97-AF65-F5344CB8AC3E}">
        <p14:creationId xmlns:p14="http://schemas.microsoft.com/office/powerpoint/2010/main" val="2686246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7" name="TextBox 6"/>
          <p:cNvSpPr txBox="1"/>
          <p:nvPr/>
        </p:nvSpPr>
        <p:spPr>
          <a:xfrm>
            <a:off x="3256239" y="1445822"/>
            <a:ext cx="5996513" cy="861774"/>
          </a:xfrm>
          <a:prstGeom prst="rect">
            <a:avLst/>
          </a:prstGeom>
          <a:noFill/>
        </p:spPr>
        <p:txBody>
          <a:bodyPr wrap="none" rtlCol="0">
            <a:spAutoFit/>
          </a:bodyPr>
          <a:lstStyle/>
          <a:p>
            <a:r>
              <a:rPr lang="en-GB" sz="5000" b="1" dirty="0" smtClean="0">
                <a:solidFill>
                  <a:srgbClr val="FF0000"/>
                </a:solidFill>
              </a:rPr>
              <a:t>Mrs </a:t>
            </a:r>
            <a:r>
              <a:rPr lang="en-GB" sz="5000" b="1" dirty="0" smtClean="0">
                <a:solidFill>
                  <a:srgbClr val="FF0000"/>
                </a:solidFill>
              </a:rPr>
              <a:t>Farquhar (Maths)</a:t>
            </a:r>
            <a:endParaRPr lang="en-GB" sz="5000" b="1"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0700" y="2307596"/>
            <a:ext cx="4292600" cy="4292600"/>
          </a:xfrm>
          <a:prstGeom prst="rect">
            <a:avLst/>
          </a:prstGeom>
        </p:spPr>
      </p:pic>
      <p:sp>
        <p:nvSpPr>
          <p:cNvPr id="9" name="TextBox 8"/>
          <p:cNvSpPr txBox="1"/>
          <p:nvPr/>
        </p:nvSpPr>
        <p:spPr>
          <a:xfrm>
            <a:off x="3206839" y="2126002"/>
            <a:ext cx="5653826" cy="2862322"/>
          </a:xfrm>
          <a:prstGeom prst="rect">
            <a:avLst/>
          </a:prstGeom>
          <a:noFill/>
        </p:spPr>
        <p:txBody>
          <a:bodyPr wrap="square" rtlCol="0">
            <a:spAutoFit/>
          </a:bodyPr>
          <a:lstStyle/>
          <a:p>
            <a:r>
              <a:rPr lang="en-GB" b="1" dirty="0" smtClean="0">
                <a:solidFill>
                  <a:srgbClr val="FF0000"/>
                </a:solidFill>
              </a:rPr>
              <a:t>Currently Reading: </a:t>
            </a:r>
          </a:p>
          <a:p>
            <a:r>
              <a:rPr lang="en-GB" b="1" dirty="0" smtClean="0"/>
              <a:t>‘In </a:t>
            </a:r>
            <a:r>
              <a:rPr lang="en-GB" b="1" dirty="0"/>
              <a:t>the Cold Dark </a:t>
            </a:r>
            <a:r>
              <a:rPr lang="en-GB" b="1" dirty="0" smtClean="0"/>
              <a:t>Ground’ </a:t>
            </a:r>
            <a:r>
              <a:rPr lang="en-GB" b="1" dirty="0"/>
              <a:t>by Stuart </a:t>
            </a:r>
            <a:r>
              <a:rPr lang="en-GB" b="1" dirty="0" smtClean="0"/>
              <a:t>MacBride</a:t>
            </a:r>
          </a:p>
          <a:p>
            <a:r>
              <a:rPr lang="en-GB" b="1" i="1" dirty="0" smtClean="0"/>
              <a:t>“</a:t>
            </a:r>
            <a:r>
              <a:rPr lang="en-GB" i="1" dirty="0"/>
              <a:t>I am particularly enjoying it because it is set in the local area around Banff/Portsoy/Aberdeen etc.</a:t>
            </a:r>
            <a:br>
              <a:rPr lang="en-GB" i="1" dirty="0"/>
            </a:br>
            <a:r>
              <a:rPr lang="en-GB" i="1" dirty="0"/>
              <a:t>Also the main character is Logan McRae who has appeared in 11 other books by the same author. I have read most of them and so I feel I know the character well. Logan McRae is a policeman and I generally enjoy detective novels</a:t>
            </a:r>
            <a:r>
              <a:rPr lang="en-GB" i="1" dirty="0" smtClean="0"/>
              <a:t>.”</a:t>
            </a:r>
            <a:r>
              <a:rPr lang="en-GB" dirty="0"/>
              <a:t/>
            </a:r>
            <a:br>
              <a:rPr lang="en-GB" dirty="0"/>
            </a:br>
            <a:r>
              <a:rPr lang="en-GB" dirty="0"/>
              <a:t> </a:t>
            </a:r>
          </a:p>
        </p:txBody>
      </p:sp>
      <p:sp>
        <p:nvSpPr>
          <p:cNvPr id="10" name="TextBox 9"/>
          <p:cNvSpPr txBox="1"/>
          <p:nvPr/>
        </p:nvSpPr>
        <p:spPr>
          <a:xfrm>
            <a:off x="3256239" y="4687337"/>
            <a:ext cx="5555026" cy="2031325"/>
          </a:xfrm>
          <a:prstGeom prst="rect">
            <a:avLst/>
          </a:prstGeom>
          <a:noFill/>
        </p:spPr>
        <p:txBody>
          <a:bodyPr wrap="square" rtlCol="0">
            <a:spAutoFit/>
          </a:bodyPr>
          <a:lstStyle/>
          <a:p>
            <a:r>
              <a:rPr lang="en-GB" b="1" dirty="0">
                <a:solidFill>
                  <a:srgbClr val="FF0000"/>
                </a:solidFill>
              </a:rPr>
              <a:t>Favourite books as a Teenager: </a:t>
            </a:r>
          </a:p>
          <a:p>
            <a:r>
              <a:rPr lang="en-GB" b="1" dirty="0" smtClean="0"/>
              <a:t>‘Foundation's Edge’ </a:t>
            </a:r>
            <a:r>
              <a:rPr lang="en-GB" b="1" dirty="0"/>
              <a:t>by Isaac </a:t>
            </a:r>
            <a:r>
              <a:rPr lang="en-GB" b="1" dirty="0" smtClean="0"/>
              <a:t>Asimov</a:t>
            </a:r>
          </a:p>
          <a:p>
            <a:r>
              <a:rPr lang="en-GB" i="1" dirty="0" smtClean="0"/>
              <a:t>“</a:t>
            </a:r>
            <a:r>
              <a:rPr lang="en-GB" i="1" dirty="0"/>
              <a:t>As a teenager, I read </a:t>
            </a:r>
            <a:r>
              <a:rPr lang="en-GB" i="1" dirty="0" smtClean="0"/>
              <a:t>a lot </a:t>
            </a:r>
            <a:r>
              <a:rPr lang="en-GB" i="1" dirty="0"/>
              <a:t>of </a:t>
            </a:r>
            <a:r>
              <a:rPr lang="en-GB" i="1" dirty="0" smtClean="0"/>
              <a:t>Science </a:t>
            </a:r>
            <a:r>
              <a:rPr lang="en-GB" i="1" dirty="0"/>
              <a:t>F</a:t>
            </a:r>
            <a:r>
              <a:rPr lang="en-GB" i="1" dirty="0" smtClean="0"/>
              <a:t>iction</a:t>
            </a:r>
            <a:r>
              <a:rPr lang="en-GB" i="1" dirty="0"/>
              <a:t>. I found it interesting what the world of the future was imagined to be like. Also I liked the fact that Isaac Asimov was a scientist as well as a writer. He made up the 3 laws of robotics and wrote many stories featuring robots</a:t>
            </a:r>
            <a:r>
              <a:rPr lang="en-GB" i="1" dirty="0" smtClean="0"/>
              <a:t>.”</a:t>
            </a:r>
            <a:endParaRPr lang="en-GB" i="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58" y="2307596"/>
            <a:ext cx="2806699" cy="4292600"/>
          </a:xfrm>
          <a:prstGeom prst="rect">
            <a:avLst/>
          </a:prstGeom>
        </p:spPr>
      </p:pic>
    </p:spTree>
    <p:extLst>
      <p:ext uri="{BB962C8B-B14F-4D97-AF65-F5344CB8AC3E}">
        <p14:creationId xmlns:p14="http://schemas.microsoft.com/office/powerpoint/2010/main" val="359430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7" name="TextBox 6"/>
          <p:cNvSpPr txBox="1"/>
          <p:nvPr/>
        </p:nvSpPr>
        <p:spPr>
          <a:xfrm>
            <a:off x="3027700" y="1491702"/>
            <a:ext cx="4592668" cy="861774"/>
          </a:xfrm>
          <a:prstGeom prst="rect">
            <a:avLst/>
          </a:prstGeom>
          <a:noFill/>
        </p:spPr>
        <p:txBody>
          <a:bodyPr wrap="none" rtlCol="0">
            <a:spAutoFit/>
          </a:bodyPr>
          <a:lstStyle/>
          <a:p>
            <a:r>
              <a:rPr lang="en-GB" sz="5000" b="1" dirty="0" smtClean="0">
                <a:solidFill>
                  <a:srgbClr val="FF0000"/>
                </a:solidFill>
              </a:rPr>
              <a:t>Mr Neilson </a:t>
            </a:r>
            <a:r>
              <a:rPr lang="en-GB" sz="5000" b="1" dirty="0" smtClean="0">
                <a:solidFill>
                  <a:srgbClr val="FF0000"/>
                </a:solidFill>
              </a:rPr>
              <a:t>(P.E.)</a:t>
            </a:r>
            <a:endParaRPr lang="en-GB" sz="5000" b="1" dirty="0">
              <a:solidFill>
                <a:srgbClr val="FF0000"/>
              </a:solidFill>
            </a:endParaRPr>
          </a:p>
        </p:txBody>
      </p:sp>
      <p:sp>
        <p:nvSpPr>
          <p:cNvPr id="9" name="TextBox 8"/>
          <p:cNvSpPr txBox="1"/>
          <p:nvPr/>
        </p:nvSpPr>
        <p:spPr>
          <a:xfrm>
            <a:off x="3237146" y="2577074"/>
            <a:ext cx="5653826" cy="1938992"/>
          </a:xfrm>
          <a:prstGeom prst="rect">
            <a:avLst/>
          </a:prstGeom>
          <a:noFill/>
        </p:spPr>
        <p:txBody>
          <a:bodyPr wrap="square" rtlCol="0">
            <a:spAutoFit/>
          </a:bodyPr>
          <a:lstStyle/>
          <a:p>
            <a:r>
              <a:rPr lang="en-GB" sz="2400" b="1" dirty="0" smtClean="0">
                <a:solidFill>
                  <a:srgbClr val="FF0000"/>
                </a:solidFill>
              </a:rPr>
              <a:t>Currently Reading: </a:t>
            </a:r>
          </a:p>
          <a:p>
            <a:r>
              <a:rPr lang="en-GB" sz="2400" b="1" dirty="0" smtClean="0"/>
              <a:t>‘Wolf </a:t>
            </a:r>
            <a:r>
              <a:rPr lang="en-GB" sz="2400" b="1" dirty="0"/>
              <a:t>among </a:t>
            </a:r>
            <a:r>
              <a:rPr lang="en-GB" sz="2400" b="1" dirty="0" smtClean="0"/>
              <a:t>Wolves’ by Hans </a:t>
            </a:r>
            <a:r>
              <a:rPr lang="en-GB" sz="2400" b="1" dirty="0" err="1" smtClean="0"/>
              <a:t>Fallada</a:t>
            </a:r>
            <a:endParaRPr lang="en-GB" sz="2400" b="1" dirty="0"/>
          </a:p>
          <a:p>
            <a:r>
              <a:rPr lang="en-GB" sz="2400" i="1" dirty="0" smtClean="0"/>
              <a:t>“</a:t>
            </a:r>
            <a:r>
              <a:rPr lang="en-GB" sz="2400" i="1" dirty="0"/>
              <a:t>I love Berlin and am </a:t>
            </a:r>
            <a:r>
              <a:rPr lang="en-GB" sz="2400" i="1" dirty="0" smtClean="0"/>
              <a:t>fascinated/ horrified</a:t>
            </a:r>
            <a:r>
              <a:rPr lang="en-GB" sz="2400" i="1" dirty="0"/>
              <a:t> by the </a:t>
            </a:r>
            <a:r>
              <a:rPr lang="en-GB" sz="2400" i="1" dirty="0" smtClean="0"/>
              <a:t>Hitler/ </a:t>
            </a:r>
            <a:r>
              <a:rPr lang="en-GB" sz="2400" i="1" dirty="0"/>
              <a:t>Nazi persecution of ALL </a:t>
            </a:r>
            <a:r>
              <a:rPr lang="en-GB" sz="2400" i="1" dirty="0" smtClean="0"/>
              <a:t>people.”</a:t>
            </a:r>
            <a:r>
              <a:rPr lang="en-GB" sz="2400" dirty="0"/>
              <a:t> </a:t>
            </a:r>
          </a:p>
        </p:txBody>
      </p:sp>
      <p:sp>
        <p:nvSpPr>
          <p:cNvPr id="10" name="TextBox 9"/>
          <p:cNvSpPr txBox="1"/>
          <p:nvPr/>
        </p:nvSpPr>
        <p:spPr>
          <a:xfrm>
            <a:off x="3197292" y="4739664"/>
            <a:ext cx="5555026" cy="1846659"/>
          </a:xfrm>
          <a:prstGeom prst="rect">
            <a:avLst/>
          </a:prstGeom>
          <a:noFill/>
        </p:spPr>
        <p:txBody>
          <a:bodyPr wrap="square" rtlCol="0">
            <a:spAutoFit/>
          </a:bodyPr>
          <a:lstStyle/>
          <a:p>
            <a:r>
              <a:rPr lang="en-GB" sz="2400" b="1" dirty="0">
                <a:solidFill>
                  <a:srgbClr val="FF0000"/>
                </a:solidFill>
              </a:rPr>
              <a:t>Favourite books as a Teenager: </a:t>
            </a:r>
          </a:p>
          <a:p>
            <a:r>
              <a:rPr lang="en-GB" sz="2400" b="1" dirty="0" smtClean="0"/>
              <a:t>‘The Hobbit’ </a:t>
            </a:r>
            <a:r>
              <a:rPr lang="en-GB" sz="2400" b="1" dirty="0"/>
              <a:t>by </a:t>
            </a:r>
            <a:r>
              <a:rPr lang="en-GB" sz="2400" b="1" dirty="0" smtClean="0"/>
              <a:t>J.R.R. Tolkien</a:t>
            </a:r>
          </a:p>
          <a:p>
            <a:r>
              <a:rPr lang="en-GB" sz="2400" i="1" dirty="0" smtClean="0"/>
              <a:t>“</a:t>
            </a:r>
            <a:r>
              <a:rPr lang="en-GB" sz="2400" i="1" dirty="0"/>
              <a:t>J</a:t>
            </a:r>
            <a:r>
              <a:rPr lang="en-GB" sz="2400" i="1" dirty="0" smtClean="0"/>
              <a:t>ust </a:t>
            </a:r>
            <a:r>
              <a:rPr lang="en-GB" sz="2400" i="1" dirty="0"/>
              <a:t>loved the </a:t>
            </a:r>
            <a:r>
              <a:rPr lang="en-GB" sz="2400" i="1" dirty="0" smtClean="0"/>
              <a:t>Fantasy</a:t>
            </a:r>
            <a:r>
              <a:rPr lang="en-GB" sz="2400" i="1" dirty="0"/>
              <a:t>, love the films and the trilogy of Lord of the </a:t>
            </a:r>
            <a:r>
              <a:rPr lang="en-GB" sz="2400" i="1" dirty="0" smtClean="0"/>
              <a:t>Rings.”</a:t>
            </a:r>
            <a:endParaRPr lang="en-GB" sz="2400" i="1" dirty="0"/>
          </a:p>
          <a:p>
            <a:endParaRPr lang="en-GB" i="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972" y="2193394"/>
            <a:ext cx="2814274" cy="446881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31" y="2193394"/>
            <a:ext cx="2793008" cy="4468812"/>
          </a:xfrm>
          <a:prstGeom prst="rect">
            <a:avLst/>
          </a:prstGeom>
        </p:spPr>
      </p:pic>
    </p:spTree>
    <p:extLst>
      <p:ext uri="{BB962C8B-B14F-4D97-AF65-F5344CB8AC3E}">
        <p14:creationId xmlns:p14="http://schemas.microsoft.com/office/powerpoint/2010/main" val="1591844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7" name="TextBox 6"/>
          <p:cNvSpPr txBox="1"/>
          <p:nvPr/>
        </p:nvSpPr>
        <p:spPr>
          <a:xfrm>
            <a:off x="3256239" y="1445822"/>
            <a:ext cx="5235536" cy="861774"/>
          </a:xfrm>
          <a:prstGeom prst="rect">
            <a:avLst/>
          </a:prstGeom>
          <a:noFill/>
        </p:spPr>
        <p:txBody>
          <a:bodyPr wrap="none" rtlCol="0">
            <a:spAutoFit/>
          </a:bodyPr>
          <a:lstStyle/>
          <a:p>
            <a:r>
              <a:rPr lang="en-GB" sz="5000" b="1" dirty="0" smtClean="0">
                <a:solidFill>
                  <a:srgbClr val="FF0000"/>
                </a:solidFill>
              </a:rPr>
              <a:t>Ms Owen (Biology)</a:t>
            </a:r>
            <a:endParaRPr lang="en-GB" sz="5000" b="1" dirty="0">
              <a:solidFill>
                <a:srgbClr val="FF0000"/>
              </a:solidFill>
            </a:endParaRPr>
          </a:p>
        </p:txBody>
      </p:sp>
      <p:sp>
        <p:nvSpPr>
          <p:cNvPr id="9" name="TextBox 8"/>
          <p:cNvSpPr txBox="1"/>
          <p:nvPr/>
        </p:nvSpPr>
        <p:spPr>
          <a:xfrm>
            <a:off x="2984499" y="2307596"/>
            <a:ext cx="6230627" cy="2554545"/>
          </a:xfrm>
          <a:prstGeom prst="rect">
            <a:avLst/>
          </a:prstGeom>
          <a:noFill/>
        </p:spPr>
        <p:txBody>
          <a:bodyPr wrap="square" rtlCol="0">
            <a:spAutoFit/>
          </a:bodyPr>
          <a:lstStyle/>
          <a:p>
            <a:r>
              <a:rPr lang="en-GB" sz="1600" b="1" dirty="0" smtClean="0">
                <a:solidFill>
                  <a:srgbClr val="FF0000"/>
                </a:solidFill>
              </a:rPr>
              <a:t>Favourite Read ever: </a:t>
            </a:r>
            <a:endParaRPr lang="en-GB" sz="1600" b="1" dirty="0" smtClean="0">
              <a:solidFill>
                <a:srgbClr val="FF0000"/>
              </a:solidFill>
            </a:endParaRPr>
          </a:p>
          <a:p>
            <a:r>
              <a:rPr lang="en-GB" sz="1600" b="1" dirty="0" smtClean="0"/>
              <a:t>‘</a:t>
            </a:r>
            <a:r>
              <a:rPr lang="en-GB" sz="1600" b="1" dirty="0"/>
              <a:t>A Thousand Splendid Suns’ </a:t>
            </a:r>
            <a:r>
              <a:rPr lang="en-GB" sz="1600" b="1" dirty="0" smtClean="0"/>
              <a:t>by Khaled Hosseini</a:t>
            </a:r>
            <a:endParaRPr lang="en-GB" sz="1600" i="1" dirty="0" smtClean="0"/>
          </a:p>
          <a:p>
            <a:r>
              <a:rPr lang="en-GB" sz="1600" i="1" dirty="0" smtClean="0"/>
              <a:t>“I </a:t>
            </a:r>
            <a:r>
              <a:rPr lang="en-GB" sz="1600" i="1" dirty="0"/>
              <a:t>grew up in the Middle East and I worked out there for five </a:t>
            </a:r>
            <a:r>
              <a:rPr lang="en-GB" sz="1600" i="1" dirty="0" smtClean="0"/>
              <a:t>years. </a:t>
            </a:r>
            <a:r>
              <a:rPr lang="en-GB" sz="1600" i="1" dirty="0"/>
              <a:t>I just love that part of the world; the people, the landscape and the culture. I am sure I will return again to it at some point. I am acutely aware of the issues women can face living within a very conservative society, and how growing up there is so very different to our upbringing here. </a:t>
            </a:r>
            <a:r>
              <a:rPr lang="en-GB" sz="1600" b="1" dirty="0"/>
              <a:t>Khaled Hosseini </a:t>
            </a:r>
            <a:r>
              <a:rPr lang="en-GB" sz="1600" i="1" dirty="0"/>
              <a:t>writes about these issues, and about human emotions, so beautifully. I remember being haunted by ‘A Thousand Splendid Suns’ for weeks after I had finished reading it</a:t>
            </a:r>
            <a:r>
              <a:rPr lang="en-GB" sz="1600" i="1" dirty="0" smtClean="0"/>
              <a:t>.”</a:t>
            </a:r>
            <a:endParaRPr lang="en-GB" sz="1600" i="1" dirty="0"/>
          </a:p>
        </p:txBody>
      </p:sp>
      <p:sp>
        <p:nvSpPr>
          <p:cNvPr id="10" name="TextBox 9"/>
          <p:cNvSpPr txBox="1"/>
          <p:nvPr/>
        </p:nvSpPr>
        <p:spPr>
          <a:xfrm>
            <a:off x="2984499" y="4862141"/>
            <a:ext cx="6230627" cy="1815882"/>
          </a:xfrm>
          <a:prstGeom prst="rect">
            <a:avLst/>
          </a:prstGeom>
          <a:noFill/>
        </p:spPr>
        <p:txBody>
          <a:bodyPr wrap="square" rtlCol="0">
            <a:spAutoFit/>
          </a:bodyPr>
          <a:lstStyle/>
          <a:p>
            <a:r>
              <a:rPr lang="en-GB" sz="1600" b="1" dirty="0">
                <a:solidFill>
                  <a:srgbClr val="FF0000"/>
                </a:solidFill>
              </a:rPr>
              <a:t>Favourite books as a Teenager: </a:t>
            </a:r>
          </a:p>
          <a:p>
            <a:r>
              <a:rPr lang="en-GB" sz="1600" i="1" dirty="0" smtClean="0"/>
              <a:t>“</a:t>
            </a:r>
            <a:r>
              <a:rPr lang="en-GB" sz="1600" i="1" dirty="0"/>
              <a:t>I actually read quite a lot of the children’s classics as a teenager; </a:t>
            </a:r>
            <a:r>
              <a:rPr lang="en-GB" sz="1600" b="1" dirty="0" smtClean="0"/>
              <a:t>‘Black Beauty’, ‘Swiss </a:t>
            </a:r>
            <a:r>
              <a:rPr lang="en-GB" sz="1600" b="1" dirty="0"/>
              <a:t>Family </a:t>
            </a:r>
            <a:r>
              <a:rPr lang="en-GB" sz="1600" b="1" dirty="0" smtClean="0"/>
              <a:t>Robinson’ </a:t>
            </a:r>
            <a:r>
              <a:rPr lang="en-GB" sz="1600" b="1" dirty="0"/>
              <a:t>and </a:t>
            </a:r>
            <a:r>
              <a:rPr lang="en-GB" sz="1600" b="1" dirty="0" smtClean="0"/>
              <a:t>‘Alice </a:t>
            </a:r>
            <a:r>
              <a:rPr lang="en-GB" sz="1600" b="1" dirty="0"/>
              <a:t>In </a:t>
            </a:r>
            <a:r>
              <a:rPr lang="en-GB" sz="1600" b="1" dirty="0" smtClean="0"/>
              <a:t>Wonderland’ </a:t>
            </a:r>
            <a:r>
              <a:rPr lang="en-GB" sz="1600" i="1" dirty="0"/>
              <a:t>to name a few. I can remember writing about </a:t>
            </a:r>
            <a:r>
              <a:rPr lang="en-GB" sz="1600" b="1" dirty="0"/>
              <a:t>‘River God’ by Wilbur Smith </a:t>
            </a:r>
            <a:r>
              <a:rPr lang="en-GB" sz="1600" i="1" dirty="0"/>
              <a:t>for my RPR in Higher English. I’ve always loved Ancient Egypt and it’s an adventure story set there. It remains one of my favourite books to this day</a:t>
            </a:r>
            <a:r>
              <a:rPr lang="en-GB" sz="1600" i="1" dirty="0" smtClean="0"/>
              <a:t>!”</a:t>
            </a:r>
            <a:endParaRPr lang="en-GB" sz="1600" i="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1777" y="2480933"/>
            <a:ext cx="2576369" cy="395544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75" y="2480934"/>
            <a:ext cx="2594773" cy="3955447"/>
          </a:xfrm>
          <a:prstGeom prst="rect">
            <a:avLst/>
          </a:prstGeom>
        </p:spPr>
      </p:pic>
    </p:spTree>
    <p:extLst>
      <p:ext uri="{BB962C8B-B14F-4D97-AF65-F5344CB8AC3E}">
        <p14:creationId xmlns:p14="http://schemas.microsoft.com/office/powerpoint/2010/main" val="4109112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7" name="TextBox 6"/>
          <p:cNvSpPr txBox="1"/>
          <p:nvPr/>
        </p:nvSpPr>
        <p:spPr>
          <a:xfrm>
            <a:off x="2773548" y="1445822"/>
            <a:ext cx="6949338" cy="861774"/>
          </a:xfrm>
          <a:prstGeom prst="rect">
            <a:avLst/>
          </a:prstGeom>
          <a:noFill/>
        </p:spPr>
        <p:txBody>
          <a:bodyPr wrap="none" rtlCol="0">
            <a:spAutoFit/>
          </a:bodyPr>
          <a:lstStyle/>
          <a:p>
            <a:r>
              <a:rPr lang="en-GB" sz="5000" b="1" dirty="0" smtClean="0">
                <a:solidFill>
                  <a:srgbClr val="FF0000"/>
                </a:solidFill>
              </a:rPr>
              <a:t>Miss McClelland (English)</a:t>
            </a:r>
            <a:endParaRPr lang="en-GB" sz="5000" b="1" dirty="0">
              <a:solidFill>
                <a:srgbClr val="FF0000"/>
              </a:solidFill>
            </a:endParaRPr>
          </a:p>
        </p:txBody>
      </p:sp>
      <p:sp>
        <p:nvSpPr>
          <p:cNvPr id="9" name="TextBox 8"/>
          <p:cNvSpPr txBox="1"/>
          <p:nvPr/>
        </p:nvSpPr>
        <p:spPr>
          <a:xfrm>
            <a:off x="2984499" y="2307596"/>
            <a:ext cx="6230627" cy="1569660"/>
          </a:xfrm>
          <a:prstGeom prst="rect">
            <a:avLst/>
          </a:prstGeom>
          <a:noFill/>
        </p:spPr>
        <p:txBody>
          <a:bodyPr wrap="square" rtlCol="0">
            <a:spAutoFit/>
          </a:bodyPr>
          <a:lstStyle/>
          <a:p>
            <a:r>
              <a:rPr lang="en-GB" sz="1600" b="1" dirty="0" smtClean="0">
                <a:solidFill>
                  <a:srgbClr val="FF0000"/>
                </a:solidFill>
              </a:rPr>
              <a:t>Favourite recent Read: </a:t>
            </a:r>
            <a:endParaRPr lang="en-GB" sz="1600" b="1" dirty="0" smtClean="0">
              <a:solidFill>
                <a:srgbClr val="FF0000"/>
              </a:solidFill>
            </a:endParaRPr>
          </a:p>
          <a:p>
            <a:r>
              <a:rPr lang="en-GB" sz="1600" b="1" dirty="0" smtClean="0"/>
              <a:t>‘The Girl on the Train’ by Paula Hawkins</a:t>
            </a:r>
            <a:endParaRPr lang="en-GB" sz="1600" i="1" dirty="0" smtClean="0"/>
          </a:p>
          <a:p>
            <a:r>
              <a:rPr lang="en-GB" sz="1600" i="1" dirty="0" smtClean="0"/>
              <a:t>“I </a:t>
            </a:r>
            <a:r>
              <a:rPr lang="en-GB" sz="1600" i="1" dirty="0"/>
              <a:t>love reading, but with the time pressures of teaching I don’t get to read as much as I’d like to any </a:t>
            </a:r>
            <a:r>
              <a:rPr lang="en-GB" sz="1600" i="1" dirty="0" smtClean="0"/>
              <a:t>more.</a:t>
            </a:r>
            <a:r>
              <a:rPr lang="en-GB" sz="1600" i="1" dirty="0"/>
              <a:t> </a:t>
            </a:r>
            <a:r>
              <a:rPr lang="en-GB" sz="1600" i="1" dirty="0" smtClean="0"/>
              <a:t>I </a:t>
            </a:r>
            <a:r>
              <a:rPr lang="en-GB" sz="1600" i="1" dirty="0"/>
              <a:t>read </a:t>
            </a:r>
            <a:r>
              <a:rPr lang="en-GB" sz="1600" i="1" dirty="0" smtClean="0"/>
              <a:t>this a </a:t>
            </a:r>
            <a:r>
              <a:rPr lang="en-GB" sz="1600" i="1" dirty="0"/>
              <a:t>few months ago and LOVED it. I couldn’t put it down, so much so that I started and finished it in one day. I couldn’t allow myself to go to sleep until I knew what happened</a:t>
            </a:r>
            <a:r>
              <a:rPr lang="en-GB" sz="1600" i="1" dirty="0" smtClean="0"/>
              <a:t>!” </a:t>
            </a:r>
            <a:endParaRPr lang="en-GB" sz="1600" i="1" dirty="0"/>
          </a:p>
        </p:txBody>
      </p:sp>
      <p:sp>
        <p:nvSpPr>
          <p:cNvPr id="10" name="TextBox 9"/>
          <p:cNvSpPr txBox="1"/>
          <p:nvPr/>
        </p:nvSpPr>
        <p:spPr>
          <a:xfrm>
            <a:off x="2984499" y="3877256"/>
            <a:ext cx="6230627" cy="2308324"/>
          </a:xfrm>
          <a:prstGeom prst="rect">
            <a:avLst/>
          </a:prstGeom>
          <a:noFill/>
        </p:spPr>
        <p:txBody>
          <a:bodyPr wrap="square" rtlCol="0">
            <a:spAutoFit/>
          </a:bodyPr>
          <a:lstStyle/>
          <a:p>
            <a:r>
              <a:rPr lang="en-GB" sz="1600" b="1" dirty="0">
                <a:solidFill>
                  <a:srgbClr val="FF0000"/>
                </a:solidFill>
              </a:rPr>
              <a:t>Favourite books as a Teenager: </a:t>
            </a:r>
          </a:p>
          <a:p>
            <a:r>
              <a:rPr lang="en-GB" sz="1600" b="1" dirty="0" smtClean="0"/>
              <a:t>‘Harry Potter’ series by J.K. Rowling</a:t>
            </a:r>
            <a:endParaRPr lang="en-GB" sz="1600" dirty="0" smtClean="0"/>
          </a:p>
          <a:p>
            <a:r>
              <a:rPr lang="en-GB" sz="1600" i="1" dirty="0" smtClean="0"/>
              <a:t>“I </a:t>
            </a:r>
            <a:r>
              <a:rPr lang="en-GB" sz="1600" i="1" dirty="0"/>
              <a:t>grew up with them and adored them. I could still repeatedly read them and never get </a:t>
            </a:r>
            <a:r>
              <a:rPr lang="en-GB" sz="1600" i="1" dirty="0" smtClean="0"/>
              <a:t>bored.</a:t>
            </a:r>
            <a:r>
              <a:rPr lang="en-GB" sz="1600" i="1" dirty="0"/>
              <a:t> </a:t>
            </a:r>
            <a:r>
              <a:rPr lang="en-GB" sz="1600" i="1" dirty="0" smtClean="0"/>
              <a:t> I </a:t>
            </a:r>
            <a:r>
              <a:rPr lang="en-GB" sz="1600" i="1" dirty="0"/>
              <a:t>read the new </a:t>
            </a:r>
            <a:r>
              <a:rPr lang="en-GB" sz="1600" i="1" dirty="0" smtClean="0"/>
              <a:t>book </a:t>
            </a:r>
            <a:r>
              <a:rPr lang="en-GB" sz="1600" i="1" dirty="0"/>
              <a:t>over the summer, </a:t>
            </a:r>
            <a:endParaRPr lang="en-GB" sz="1600" i="1" dirty="0" smtClean="0"/>
          </a:p>
          <a:p>
            <a:r>
              <a:rPr lang="en-GB" sz="1600" b="1" dirty="0" smtClean="0"/>
              <a:t>‘Harry </a:t>
            </a:r>
            <a:r>
              <a:rPr lang="en-GB" sz="1600" b="1" dirty="0"/>
              <a:t>Potter and the Cursed </a:t>
            </a:r>
            <a:r>
              <a:rPr lang="en-GB" sz="1600" b="1" dirty="0" smtClean="0"/>
              <a:t>Child’. </a:t>
            </a:r>
            <a:r>
              <a:rPr lang="en-GB" sz="1600" i="1" dirty="0"/>
              <a:t>I really enjoyed it as it transported me back to my childhood with all the </a:t>
            </a:r>
            <a:r>
              <a:rPr lang="en-GB" sz="1600" i="1" dirty="0" smtClean="0"/>
              <a:t>‘Harry Potter’ </a:t>
            </a:r>
            <a:r>
              <a:rPr lang="en-GB" sz="1600" i="1" dirty="0"/>
              <a:t>memories. Again, I read that in one weekend because I was so </a:t>
            </a:r>
            <a:r>
              <a:rPr lang="en-GB" sz="1600" i="1" dirty="0" smtClean="0"/>
              <a:t>enthralled.  I </a:t>
            </a:r>
            <a:r>
              <a:rPr lang="en-GB" sz="1600" i="1" dirty="0"/>
              <a:t>also really love </a:t>
            </a:r>
            <a:r>
              <a:rPr lang="en-GB" sz="1600" i="1" dirty="0" smtClean="0"/>
              <a:t>‘</a:t>
            </a:r>
            <a:r>
              <a:rPr lang="en-GB" sz="1600" b="1" dirty="0" smtClean="0"/>
              <a:t>To </a:t>
            </a:r>
            <a:r>
              <a:rPr lang="en-GB" sz="1600" b="1" dirty="0"/>
              <a:t>Kill a </a:t>
            </a:r>
            <a:r>
              <a:rPr lang="en-GB" sz="1600" b="1" dirty="0" smtClean="0"/>
              <a:t>Mockingbird’</a:t>
            </a:r>
            <a:r>
              <a:rPr lang="en-GB" sz="1600" dirty="0" smtClean="0"/>
              <a:t>. </a:t>
            </a:r>
            <a:r>
              <a:rPr lang="en-GB" sz="1600" i="1" dirty="0"/>
              <a:t>I studied it at school and fell in love with it. It’s a book I would love to teach</a:t>
            </a:r>
            <a:r>
              <a:rPr lang="en-GB" sz="1600" i="1" dirty="0" smtClean="0"/>
              <a:t>.”</a:t>
            </a:r>
            <a:endParaRPr lang="en-GB" sz="1600"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9312" y="2363237"/>
            <a:ext cx="2387862" cy="364386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31" y="2307596"/>
            <a:ext cx="2532416" cy="3790183"/>
          </a:xfrm>
          <a:prstGeom prst="rect">
            <a:avLst/>
          </a:prstGeom>
        </p:spPr>
      </p:pic>
    </p:spTree>
    <p:extLst>
      <p:ext uri="{BB962C8B-B14F-4D97-AF65-F5344CB8AC3E}">
        <p14:creationId xmlns:p14="http://schemas.microsoft.com/office/powerpoint/2010/main" val="1277401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5" name="TextBox 4"/>
          <p:cNvSpPr txBox="1"/>
          <p:nvPr/>
        </p:nvSpPr>
        <p:spPr>
          <a:xfrm>
            <a:off x="2628900" y="2500411"/>
            <a:ext cx="6998322" cy="2308324"/>
          </a:xfrm>
          <a:prstGeom prst="rect">
            <a:avLst/>
          </a:prstGeom>
          <a:noFill/>
        </p:spPr>
        <p:txBody>
          <a:bodyPr wrap="square" rtlCol="0">
            <a:spAutoFit/>
          </a:bodyPr>
          <a:lstStyle/>
          <a:p>
            <a:r>
              <a:rPr lang="en-GB" b="1" dirty="0" smtClean="0">
                <a:solidFill>
                  <a:srgbClr val="FF0000"/>
                </a:solidFill>
              </a:rPr>
              <a:t>Last book read: </a:t>
            </a:r>
            <a:r>
              <a:rPr lang="en-GB" b="1" dirty="0" smtClean="0"/>
              <a:t>‘Half </a:t>
            </a:r>
            <a:r>
              <a:rPr lang="en-GB" b="1" dirty="0"/>
              <a:t>of a Yellow </a:t>
            </a:r>
            <a:r>
              <a:rPr lang="en-GB" b="1" dirty="0" smtClean="0"/>
              <a:t>Sun’ </a:t>
            </a:r>
            <a:r>
              <a:rPr lang="en-GB" b="1" dirty="0"/>
              <a:t>by </a:t>
            </a:r>
            <a:r>
              <a:rPr lang="en-GB" b="1" dirty="0" err="1"/>
              <a:t>Chimamanda</a:t>
            </a:r>
            <a:r>
              <a:rPr lang="en-GB" b="1" dirty="0"/>
              <a:t> </a:t>
            </a:r>
            <a:r>
              <a:rPr lang="en-GB" b="1" dirty="0" err="1"/>
              <a:t>Ngozi</a:t>
            </a:r>
            <a:r>
              <a:rPr lang="en-GB" b="1" dirty="0"/>
              <a:t> </a:t>
            </a:r>
            <a:r>
              <a:rPr lang="en-GB" b="1" dirty="0" err="1" smtClean="0"/>
              <a:t>Adichie</a:t>
            </a:r>
            <a:r>
              <a:rPr lang="en-GB" b="1" dirty="0" smtClean="0"/>
              <a:t> </a:t>
            </a:r>
            <a:endParaRPr lang="en-GB" b="1" dirty="0"/>
          </a:p>
          <a:p>
            <a:r>
              <a:rPr lang="en-GB" i="1" dirty="0" smtClean="0"/>
              <a:t>“Having </a:t>
            </a:r>
            <a:r>
              <a:rPr lang="en-GB" i="1" dirty="0"/>
              <a:t>already read </a:t>
            </a:r>
            <a:r>
              <a:rPr lang="en-GB" b="1" dirty="0" smtClean="0"/>
              <a:t>‘</a:t>
            </a:r>
            <a:r>
              <a:rPr lang="en-GB" b="1" dirty="0" err="1" smtClean="0"/>
              <a:t>Americanah</a:t>
            </a:r>
            <a:r>
              <a:rPr lang="en-GB" b="1" dirty="0" smtClean="0"/>
              <a:t>’ </a:t>
            </a:r>
            <a:r>
              <a:rPr lang="en-GB" i="1" dirty="0"/>
              <a:t>and </a:t>
            </a:r>
            <a:r>
              <a:rPr lang="en-GB" i="1" dirty="0" smtClean="0"/>
              <a:t>‘</a:t>
            </a:r>
            <a:r>
              <a:rPr lang="en-GB" b="1" dirty="0" smtClean="0"/>
              <a:t>Purple Hibiscus’ </a:t>
            </a:r>
            <a:r>
              <a:rPr lang="en-GB" i="1" dirty="0"/>
              <a:t>by </a:t>
            </a:r>
            <a:r>
              <a:rPr lang="en-GB" i="1" dirty="0" err="1"/>
              <a:t>Adichie</a:t>
            </a:r>
            <a:r>
              <a:rPr lang="en-GB" i="1" dirty="0"/>
              <a:t>, I picked up her novel following the lives of people during the Nigerian Civil War in the 60’s/70’s. I enjoyed reading the book, having been oblivious to the events that happened there. Although the book is often ruthless in its description of the brutality of the war, it thoroughly opened my eyes! It has been made into a movie with Chiwetel Ejiofor and </a:t>
            </a:r>
            <a:r>
              <a:rPr lang="en-GB" i="1" dirty="0" err="1"/>
              <a:t>Thandie</a:t>
            </a:r>
            <a:r>
              <a:rPr lang="en-GB" i="1" dirty="0"/>
              <a:t> Newton but I haven’t seen it yet</a:t>
            </a:r>
            <a:r>
              <a:rPr lang="en-GB" i="1" dirty="0" smtClean="0"/>
              <a:t>!”</a:t>
            </a:r>
            <a:endParaRPr lang="en-GB" i="1" dirty="0"/>
          </a:p>
        </p:txBody>
      </p:sp>
      <p:sp>
        <p:nvSpPr>
          <p:cNvPr id="6" name="TextBox 5"/>
          <p:cNvSpPr txBox="1"/>
          <p:nvPr/>
        </p:nvSpPr>
        <p:spPr>
          <a:xfrm>
            <a:off x="2628900" y="4533503"/>
            <a:ext cx="7121683" cy="2031325"/>
          </a:xfrm>
          <a:prstGeom prst="rect">
            <a:avLst/>
          </a:prstGeom>
          <a:noFill/>
        </p:spPr>
        <p:txBody>
          <a:bodyPr wrap="square" rtlCol="0">
            <a:spAutoFit/>
          </a:bodyPr>
          <a:lstStyle/>
          <a:p>
            <a:endParaRPr lang="en-GB" dirty="0" smtClean="0"/>
          </a:p>
          <a:p>
            <a:r>
              <a:rPr lang="en-GB" b="1" dirty="0" smtClean="0">
                <a:solidFill>
                  <a:srgbClr val="FF0000"/>
                </a:solidFill>
              </a:rPr>
              <a:t>Favourite book as a Teenager: </a:t>
            </a:r>
            <a:r>
              <a:rPr lang="en-GB" b="1" dirty="0" smtClean="0"/>
              <a:t>‘Labyrinth’ </a:t>
            </a:r>
            <a:r>
              <a:rPr lang="en-GB" b="1" dirty="0"/>
              <a:t>by Kate </a:t>
            </a:r>
            <a:r>
              <a:rPr lang="en-GB" b="1" dirty="0" err="1" smtClean="0"/>
              <a:t>Mosse</a:t>
            </a:r>
            <a:endParaRPr lang="en-GB" dirty="0"/>
          </a:p>
          <a:p>
            <a:r>
              <a:rPr lang="en-GB" i="1" dirty="0" smtClean="0"/>
              <a:t>“My </a:t>
            </a:r>
            <a:r>
              <a:rPr lang="en-GB" i="1" dirty="0"/>
              <a:t>parents got this for me before going on holiday to the Languedoc-Roussillon region in France in which the book was set. I liked learning about the history of the region and cities I was visiting in a far more interesting way! It is currently on my </a:t>
            </a:r>
            <a:r>
              <a:rPr lang="en-GB" i="1" dirty="0" smtClean="0"/>
              <a:t>re-read </a:t>
            </a:r>
            <a:r>
              <a:rPr lang="en-GB" i="1" dirty="0"/>
              <a:t>list</a:t>
            </a:r>
            <a:r>
              <a:rPr lang="en-GB" i="1" dirty="0" smtClean="0"/>
              <a:t>!”</a:t>
            </a:r>
            <a:endParaRPr lang="en-GB" i="1" dirty="0"/>
          </a:p>
          <a:p>
            <a:endParaRPr lang="en-GB" dirty="0"/>
          </a:p>
        </p:txBody>
      </p:sp>
      <p:sp>
        <p:nvSpPr>
          <p:cNvPr id="7" name="TextBox 6"/>
          <p:cNvSpPr txBox="1"/>
          <p:nvPr/>
        </p:nvSpPr>
        <p:spPr>
          <a:xfrm>
            <a:off x="2998432" y="1549737"/>
            <a:ext cx="5651996" cy="861774"/>
          </a:xfrm>
          <a:prstGeom prst="rect">
            <a:avLst/>
          </a:prstGeom>
          <a:noFill/>
        </p:spPr>
        <p:txBody>
          <a:bodyPr wrap="none" rtlCol="0">
            <a:spAutoFit/>
          </a:bodyPr>
          <a:lstStyle/>
          <a:p>
            <a:r>
              <a:rPr lang="en-GB" sz="5000" b="1" dirty="0" smtClean="0">
                <a:solidFill>
                  <a:srgbClr val="FF0000"/>
                </a:solidFill>
              </a:rPr>
              <a:t>Miss </a:t>
            </a:r>
            <a:r>
              <a:rPr lang="en-GB" sz="5000" b="1" dirty="0" smtClean="0">
                <a:solidFill>
                  <a:srgbClr val="FF0000"/>
                </a:solidFill>
              </a:rPr>
              <a:t>Hunter (Maths)</a:t>
            </a:r>
            <a:endParaRPr lang="en-GB" sz="5000" b="1" dirty="0">
              <a:solidFill>
                <a:srgbClr val="FF0000"/>
              </a:solidFill>
            </a:endParaRPr>
          </a:p>
        </p:txBody>
      </p:sp>
      <p:pic>
        <p:nvPicPr>
          <p:cNvPr id="2050" name="Picture 2" descr="Image result for Half of a Yellow S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621" y="2347583"/>
            <a:ext cx="2440651" cy="37548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abyrinth kate mos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74" y="2347583"/>
            <a:ext cx="2450533" cy="3754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417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7" name="TextBox 6"/>
          <p:cNvSpPr txBox="1"/>
          <p:nvPr/>
        </p:nvSpPr>
        <p:spPr>
          <a:xfrm>
            <a:off x="2612069" y="1445822"/>
            <a:ext cx="7560211" cy="861774"/>
          </a:xfrm>
          <a:prstGeom prst="rect">
            <a:avLst/>
          </a:prstGeom>
          <a:noFill/>
        </p:spPr>
        <p:txBody>
          <a:bodyPr wrap="none" rtlCol="0">
            <a:spAutoFit/>
          </a:bodyPr>
          <a:lstStyle/>
          <a:p>
            <a:r>
              <a:rPr lang="en-GB" sz="5000" b="1" dirty="0" smtClean="0">
                <a:solidFill>
                  <a:srgbClr val="FF0000"/>
                </a:solidFill>
              </a:rPr>
              <a:t>Miss Anderson (Geography)</a:t>
            </a:r>
            <a:endParaRPr lang="en-GB" sz="5000" b="1" dirty="0">
              <a:solidFill>
                <a:srgbClr val="FF0000"/>
              </a:solidFill>
            </a:endParaRPr>
          </a:p>
        </p:txBody>
      </p:sp>
      <p:sp>
        <p:nvSpPr>
          <p:cNvPr id="9" name="TextBox 8"/>
          <p:cNvSpPr txBox="1"/>
          <p:nvPr/>
        </p:nvSpPr>
        <p:spPr>
          <a:xfrm>
            <a:off x="2984499" y="2450241"/>
            <a:ext cx="6230627" cy="1200329"/>
          </a:xfrm>
          <a:prstGeom prst="rect">
            <a:avLst/>
          </a:prstGeom>
          <a:noFill/>
        </p:spPr>
        <p:txBody>
          <a:bodyPr wrap="square" rtlCol="0">
            <a:spAutoFit/>
          </a:bodyPr>
          <a:lstStyle/>
          <a:p>
            <a:r>
              <a:rPr lang="en-GB" b="1" dirty="0" smtClean="0">
                <a:solidFill>
                  <a:srgbClr val="FF0000"/>
                </a:solidFill>
              </a:rPr>
              <a:t>Last Book Read: </a:t>
            </a:r>
            <a:endParaRPr lang="en-GB" b="1" dirty="0" smtClean="0">
              <a:solidFill>
                <a:srgbClr val="FF0000"/>
              </a:solidFill>
            </a:endParaRPr>
          </a:p>
          <a:p>
            <a:r>
              <a:rPr lang="en-GB" b="1" dirty="0" smtClean="0"/>
              <a:t>‘The Girl on the Train’ by Paula Hawkins</a:t>
            </a:r>
            <a:endParaRPr lang="en-GB" i="1" dirty="0" smtClean="0"/>
          </a:p>
          <a:p>
            <a:pPr lvl="0"/>
            <a:r>
              <a:rPr lang="en-GB" i="1" dirty="0" smtClean="0"/>
              <a:t>“This </a:t>
            </a:r>
            <a:r>
              <a:rPr lang="en-GB" i="1" dirty="0"/>
              <a:t>book was very gripping and fast paced I couldn’t put it down. Overall fantastic book</a:t>
            </a:r>
            <a:r>
              <a:rPr lang="en-GB" i="1" dirty="0" smtClean="0"/>
              <a:t>.”</a:t>
            </a:r>
            <a:endParaRPr lang="en-GB" i="1" dirty="0"/>
          </a:p>
        </p:txBody>
      </p:sp>
      <p:sp>
        <p:nvSpPr>
          <p:cNvPr id="10" name="TextBox 9"/>
          <p:cNvSpPr txBox="1"/>
          <p:nvPr/>
        </p:nvSpPr>
        <p:spPr>
          <a:xfrm>
            <a:off x="2984499" y="3877256"/>
            <a:ext cx="6230627" cy="1754326"/>
          </a:xfrm>
          <a:prstGeom prst="rect">
            <a:avLst/>
          </a:prstGeom>
          <a:noFill/>
        </p:spPr>
        <p:txBody>
          <a:bodyPr wrap="square" rtlCol="0">
            <a:spAutoFit/>
          </a:bodyPr>
          <a:lstStyle/>
          <a:p>
            <a:r>
              <a:rPr lang="en-GB" b="1" dirty="0">
                <a:solidFill>
                  <a:srgbClr val="FF0000"/>
                </a:solidFill>
              </a:rPr>
              <a:t>Favourite </a:t>
            </a:r>
            <a:r>
              <a:rPr lang="en-GB" b="1" dirty="0" smtClean="0">
                <a:solidFill>
                  <a:srgbClr val="FF0000"/>
                </a:solidFill>
              </a:rPr>
              <a:t>book </a:t>
            </a:r>
            <a:r>
              <a:rPr lang="en-GB" b="1" dirty="0">
                <a:solidFill>
                  <a:srgbClr val="FF0000"/>
                </a:solidFill>
              </a:rPr>
              <a:t>as a Teenager: </a:t>
            </a:r>
          </a:p>
          <a:p>
            <a:r>
              <a:rPr lang="en-GB" b="1" dirty="0" smtClean="0"/>
              <a:t>‘Noughts &amp; Crosses’ by </a:t>
            </a:r>
            <a:r>
              <a:rPr lang="en-GB" b="1" dirty="0" err="1" smtClean="0"/>
              <a:t>Malorie</a:t>
            </a:r>
            <a:r>
              <a:rPr lang="en-GB" b="1" dirty="0" smtClean="0"/>
              <a:t> Blackman</a:t>
            </a:r>
            <a:endParaRPr lang="en-GB" dirty="0" smtClean="0"/>
          </a:p>
          <a:p>
            <a:pPr lvl="0"/>
            <a:r>
              <a:rPr lang="en-GB" i="1" dirty="0" smtClean="0"/>
              <a:t>“</a:t>
            </a:r>
            <a:r>
              <a:rPr lang="en-GB" i="1" dirty="0"/>
              <a:t>I found this book (and series) incredibly </a:t>
            </a:r>
            <a:r>
              <a:rPr lang="en-GB" i="1" dirty="0" smtClean="0"/>
              <a:t>interesting, </a:t>
            </a:r>
            <a:r>
              <a:rPr lang="en-GB" i="1" dirty="0"/>
              <a:t>the way the author explores themes of racism and changes our perceptions of race too. This is a book which has resonated with me into my adult life</a:t>
            </a:r>
            <a:r>
              <a:rPr lang="en-GB" i="1" dirty="0" smtClean="0"/>
              <a:t>.”</a:t>
            </a:r>
            <a:endParaRPr lang="en-GB"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5126" y="2313772"/>
            <a:ext cx="2639010" cy="402711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8" y="2307596"/>
            <a:ext cx="2639010" cy="4039466"/>
          </a:xfrm>
          <a:prstGeom prst="rect">
            <a:avLst/>
          </a:prstGeom>
        </p:spPr>
      </p:pic>
    </p:spTree>
    <p:extLst>
      <p:ext uri="{BB962C8B-B14F-4D97-AF65-F5344CB8AC3E}">
        <p14:creationId xmlns:p14="http://schemas.microsoft.com/office/powerpoint/2010/main" val="675777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7" name="TextBox 6"/>
          <p:cNvSpPr txBox="1"/>
          <p:nvPr/>
        </p:nvSpPr>
        <p:spPr>
          <a:xfrm>
            <a:off x="2612069" y="1445822"/>
            <a:ext cx="4767395" cy="861774"/>
          </a:xfrm>
          <a:prstGeom prst="rect">
            <a:avLst/>
          </a:prstGeom>
          <a:noFill/>
        </p:spPr>
        <p:txBody>
          <a:bodyPr wrap="none" rtlCol="0">
            <a:spAutoFit/>
          </a:bodyPr>
          <a:lstStyle/>
          <a:p>
            <a:r>
              <a:rPr lang="en-GB" sz="5000" b="1" dirty="0" smtClean="0">
                <a:solidFill>
                  <a:srgbClr val="FF0000"/>
                </a:solidFill>
              </a:rPr>
              <a:t>Mr </a:t>
            </a:r>
            <a:r>
              <a:rPr lang="en-GB" sz="5000" b="1" dirty="0" err="1" smtClean="0">
                <a:solidFill>
                  <a:srgbClr val="FF0000"/>
                </a:solidFill>
              </a:rPr>
              <a:t>Mochan</a:t>
            </a:r>
            <a:r>
              <a:rPr lang="en-GB" sz="5000" b="1" dirty="0" smtClean="0">
                <a:solidFill>
                  <a:srgbClr val="FF0000"/>
                </a:solidFill>
              </a:rPr>
              <a:t> (P.E.)</a:t>
            </a:r>
            <a:endParaRPr lang="en-GB" sz="5000" b="1" dirty="0">
              <a:solidFill>
                <a:srgbClr val="FF0000"/>
              </a:solidFill>
            </a:endParaRPr>
          </a:p>
        </p:txBody>
      </p:sp>
      <p:sp>
        <p:nvSpPr>
          <p:cNvPr id="9" name="TextBox 8"/>
          <p:cNvSpPr txBox="1"/>
          <p:nvPr/>
        </p:nvSpPr>
        <p:spPr>
          <a:xfrm>
            <a:off x="3070073" y="2483697"/>
            <a:ext cx="6048527" cy="1323439"/>
          </a:xfrm>
          <a:prstGeom prst="rect">
            <a:avLst/>
          </a:prstGeom>
          <a:noFill/>
        </p:spPr>
        <p:txBody>
          <a:bodyPr wrap="square" rtlCol="0">
            <a:spAutoFit/>
          </a:bodyPr>
          <a:lstStyle/>
          <a:p>
            <a:r>
              <a:rPr lang="en-GB" sz="2000" b="1" dirty="0" smtClean="0">
                <a:solidFill>
                  <a:srgbClr val="FF0000"/>
                </a:solidFill>
              </a:rPr>
              <a:t>Currently Reading: </a:t>
            </a:r>
            <a:endParaRPr lang="en-GB" sz="2000" b="1" dirty="0" smtClean="0">
              <a:solidFill>
                <a:srgbClr val="FF0000"/>
              </a:solidFill>
            </a:endParaRPr>
          </a:p>
          <a:p>
            <a:r>
              <a:rPr lang="en-GB" sz="2000" b="1" dirty="0"/>
              <a:t>‘What if everything you knew about education </a:t>
            </a:r>
            <a:endParaRPr lang="en-GB" sz="2000" b="1" dirty="0" smtClean="0"/>
          </a:p>
          <a:p>
            <a:r>
              <a:rPr lang="en-GB" sz="2000" b="1" dirty="0" smtClean="0"/>
              <a:t>was </a:t>
            </a:r>
            <a:r>
              <a:rPr lang="en-GB" sz="2000" b="1" dirty="0"/>
              <a:t>wrong</a:t>
            </a:r>
            <a:r>
              <a:rPr lang="en-GB" sz="2000" b="1" dirty="0" smtClean="0"/>
              <a:t>?’ </a:t>
            </a:r>
          </a:p>
          <a:p>
            <a:r>
              <a:rPr lang="en-GB" sz="2000" b="1" dirty="0" smtClean="0"/>
              <a:t>by David </a:t>
            </a:r>
            <a:r>
              <a:rPr lang="en-GB" sz="2000" b="1" dirty="0" err="1"/>
              <a:t>Didau</a:t>
            </a:r>
            <a:endParaRPr lang="en-GB" sz="2000" b="1" dirty="0"/>
          </a:p>
        </p:txBody>
      </p:sp>
      <p:sp>
        <p:nvSpPr>
          <p:cNvPr id="10" name="TextBox 9"/>
          <p:cNvSpPr txBox="1"/>
          <p:nvPr/>
        </p:nvSpPr>
        <p:spPr>
          <a:xfrm>
            <a:off x="3070073" y="3983237"/>
            <a:ext cx="5921528" cy="2246769"/>
          </a:xfrm>
          <a:prstGeom prst="rect">
            <a:avLst/>
          </a:prstGeom>
          <a:noFill/>
        </p:spPr>
        <p:txBody>
          <a:bodyPr wrap="square" rtlCol="0">
            <a:spAutoFit/>
          </a:bodyPr>
          <a:lstStyle/>
          <a:p>
            <a:r>
              <a:rPr lang="en-GB" sz="2000" b="1" dirty="0">
                <a:solidFill>
                  <a:srgbClr val="FF0000"/>
                </a:solidFill>
              </a:rPr>
              <a:t>Favourite </a:t>
            </a:r>
            <a:r>
              <a:rPr lang="en-GB" sz="2000" b="1" dirty="0" smtClean="0">
                <a:solidFill>
                  <a:srgbClr val="FF0000"/>
                </a:solidFill>
              </a:rPr>
              <a:t>book </a:t>
            </a:r>
            <a:r>
              <a:rPr lang="en-GB" sz="2000" b="1" dirty="0">
                <a:solidFill>
                  <a:srgbClr val="FF0000"/>
                </a:solidFill>
              </a:rPr>
              <a:t>as a Teenager: </a:t>
            </a:r>
          </a:p>
          <a:p>
            <a:r>
              <a:rPr lang="en-GB" sz="2000" b="1" dirty="0" smtClean="0"/>
              <a:t>‘</a:t>
            </a:r>
            <a:r>
              <a:rPr lang="en-GB" sz="2000" b="1" dirty="0" err="1" smtClean="0"/>
              <a:t>Soccernomics</a:t>
            </a:r>
            <a:r>
              <a:rPr lang="en-GB" sz="2000" b="1" dirty="0"/>
              <a:t>’ </a:t>
            </a:r>
            <a:r>
              <a:rPr lang="en-GB" sz="2000" b="1" dirty="0" smtClean="0"/>
              <a:t>by Simon </a:t>
            </a:r>
            <a:r>
              <a:rPr lang="en-GB" sz="2000" b="1" dirty="0" err="1" smtClean="0"/>
              <a:t>Kuper</a:t>
            </a:r>
            <a:r>
              <a:rPr lang="en-GB" sz="2000" b="1" dirty="0" smtClean="0"/>
              <a:t> &amp; Stefan Szymanski</a:t>
            </a:r>
          </a:p>
          <a:p>
            <a:r>
              <a:rPr lang="en-GB" sz="2000" i="1" dirty="0" smtClean="0"/>
              <a:t>“I </a:t>
            </a:r>
            <a:r>
              <a:rPr lang="en-GB" sz="2000" i="1" dirty="0"/>
              <a:t>enjoyed this book as it combined stats and figures with my favourite sport football, for example statistically speaking it is the best option to place a penalty straight down the middle as this will having the greatest chance of scoring</a:t>
            </a:r>
            <a:r>
              <a:rPr lang="en-GB" sz="2000" i="1" dirty="0" smtClean="0"/>
              <a:t>.”</a:t>
            </a:r>
            <a:endParaRPr lang="en-GB" sz="2000" i="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5126" y="2307596"/>
            <a:ext cx="2686380" cy="401348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19" y="2323905"/>
            <a:ext cx="2686380" cy="4095091"/>
          </a:xfrm>
          <a:prstGeom prst="rect">
            <a:avLst/>
          </a:prstGeom>
        </p:spPr>
      </p:pic>
    </p:spTree>
    <p:extLst>
      <p:ext uri="{BB962C8B-B14F-4D97-AF65-F5344CB8AC3E}">
        <p14:creationId xmlns:p14="http://schemas.microsoft.com/office/powerpoint/2010/main" val="2018697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7" name="TextBox 6"/>
          <p:cNvSpPr txBox="1"/>
          <p:nvPr/>
        </p:nvSpPr>
        <p:spPr>
          <a:xfrm>
            <a:off x="3320544" y="1445821"/>
            <a:ext cx="6539932" cy="861774"/>
          </a:xfrm>
          <a:prstGeom prst="rect">
            <a:avLst/>
          </a:prstGeom>
          <a:noFill/>
        </p:spPr>
        <p:txBody>
          <a:bodyPr wrap="none" rtlCol="0">
            <a:spAutoFit/>
          </a:bodyPr>
          <a:lstStyle/>
          <a:p>
            <a:r>
              <a:rPr lang="en-GB" sz="5000" b="1" dirty="0" smtClean="0">
                <a:solidFill>
                  <a:srgbClr val="FF0000"/>
                </a:solidFill>
              </a:rPr>
              <a:t>Miss Brown (Chemistry)</a:t>
            </a:r>
            <a:endParaRPr lang="en-GB" sz="5000" b="1" dirty="0">
              <a:solidFill>
                <a:srgbClr val="FF0000"/>
              </a:solidFill>
            </a:endParaRPr>
          </a:p>
        </p:txBody>
      </p:sp>
      <p:sp>
        <p:nvSpPr>
          <p:cNvPr id="9" name="TextBox 8"/>
          <p:cNvSpPr txBox="1"/>
          <p:nvPr/>
        </p:nvSpPr>
        <p:spPr>
          <a:xfrm>
            <a:off x="3070073" y="2395646"/>
            <a:ext cx="6048527" cy="1754326"/>
          </a:xfrm>
          <a:prstGeom prst="rect">
            <a:avLst/>
          </a:prstGeom>
          <a:noFill/>
        </p:spPr>
        <p:txBody>
          <a:bodyPr wrap="square" rtlCol="0">
            <a:spAutoFit/>
          </a:bodyPr>
          <a:lstStyle/>
          <a:p>
            <a:r>
              <a:rPr lang="en-GB" b="1" dirty="0" smtClean="0">
                <a:solidFill>
                  <a:srgbClr val="FF0000"/>
                </a:solidFill>
              </a:rPr>
              <a:t>Recent Reads: </a:t>
            </a:r>
            <a:endParaRPr lang="en-GB" b="1" dirty="0" smtClean="0">
              <a:solidFill>
                <a:srgbClr val="FF0000"/>
              </a:solidFill>
            </a:endParaRPr>
          </a:p>
          <a:p>
            <a:r>
              <a:rPr lang="en-GB" b="1" dirty="0" smtClean="0"/>
              <a:t>‘The </a:t>
            </a:r>
            <a:r>
              <a:rPr lang="en-GB" b="1" dirty="0"/>
              <a:t>C</a:t>
            </a:r>
            <a:r>
              <a:rPr lang="en-GB" b="1" dirty="0" smtClean="0"/>
              <a:t>old </a:t>
            </a:r>
            <a:r>
              <a:rPr lang="en-GB" b="1" dirty="0"/>
              <a:t>D</a:t>
            </a:r>
            <a:r>
              <a:rPr lang="en-GB" b="1" dirty="0" smtClean="0"/>
              <a:t>ark Ground’ </a:t>
            </a:r>
            <a:r>
              <a:rPr lang="en-GB" b="1" dirty="0"/>
              <a:t>by Stuart </a:t>
            </a:r>
            <a:r>
              <a:rPr lang="en-GB" b="1" dirty="0" smtClean="0"/>
              <a:t>McBride</a:t>
            </a:r>
          </a:p>
          <a:p>
            <a:r>
              <a:rPr lang="en-GB" i="1" dirty="0" smtClean="0"/>
              <a:t>“I have also just </a:t>
            </a:r>
            <a:r>
              <a:rPr lang="en-GB" i="1" dirty="0"/>
              <a:t>finished </a:t>
            </a:r>
            <a:r>
              <a:rPr lang="en-GB" b="1" dirty="0" smtClean="0"/>
              <a:t>‘The </a:t>
            </a:r>
            <a:r>
              <a:rPr lang="en-GB" b="1" dirty="0"/>
              <a:t>G</a:t>
            </a:r>
            <a:r>
              <a:rPr lang="en-GB" b="1" dirty="0" smtClean="0"/>
              <a:t>irl </a:t>
            </a:r>
            <a:r>
              <a:rPr lang="en-GB" b="1" dirty="0"/>
              <a:t>on the </a:t>
            </a:r>
            <a:r>
              <a:rPr lang="en-GB" b="1" dirty="0"/>
              <a:t>T</a:t>
            </a:r>
            <a:r>
              <a:rPr lang="en-GB" b="1" dirty="0" smtClean="0"/>
              <a:t>rain’ by Paula Hawkins</a:t>
            </a:r>
            <a:r>
              <a:rPr lang="en-GB" dirty="0" smtClean="0"/>
              <a:t>. </a:t>
            </a:r>
            <a:r>
              <a:rPr lang="en-GB" b="1" dirty="0" smtClean="0"/>
              <a:t>‘Hostile Habitats’ </a:t>
            </a:r>
            <a:r>
              <a:rPr lang="en-GB" i="1" dirty="0"/>
              <a:t>would be a factual book read last year, had to read it to swot up for my ML. Adults have to learn and revise too</a:t>
            </a:r>
            <a:r>
              <a:rPr lang="en-GB" i="1" dirty="0" smtClean="0"/>
              <a:t>!”</a:t>
            </a:r>
            <a:endParaRPr lang="en-GB" i="1" dirty="0"/>
          </a:p>
        </p:txBody>
      </p:sp>
      <p:sp>
        <p:nvSpPr>
          <p:cNvPr id="10" name="TextBox 9"/>
          <p:cNvSpPr txBox="1"/>
          <p:nvPr/>
        </p:nvSpPr>
        <p:spPr>
          <a:xfrm>
            <a:off x="3070073" y="4238023"/>
            <a:ext cx="5921528" cy="1754326"/>
          </a:xfrm>
          <a:prstGeom prst="rect">
            <a:avLst/>
          </a:prstGeom>
          <a:noFill/>
        </p:spPr>
        <p:txBody>
          <a:bodyPr wrap="square" rtlCol="0">
            <a:spAutoFit/>
          </a:bodyPr>
          <a:lstStyle/>
          <a:p>
            <a:r>
              <a:rPr lang="en-GB" b="1" dirty="0">
                <a:solidFill>
                  <a:srgbClr val="FF0000"/>
                </a:solidFill>
              </a:rPr>
              <a:t>Favourite books as a Teenager: </a:t>
            </a:r>
          </a:p>
          <a:p>
            <a:r>
              <a:rPr lang="en-GB" i="1" dirty="0" smtClean="0"/>
              <a:t>“</a:t>
            </a:r>
            <a:r>
              <a:rPr lang="en-GB" b="1" dirty="0" smtClean="0"/>
              <a:t>Stephen </a:t>
            </a:r>
            <a:r>
              <a:rPr lang="en-GB" b="1" dirty="0"/>
              <a:t>King </a:t>
            </a:r>
            <a:r>
              <a:rPr lang="en-GB" i="1" dirty="0"/>
              <a:t>and </a:t>
            </a:r>
            <a:r>
              <a:rPr lang="en-GB" b="1" dirty="0"/>
              <a:t>Wilbur Smith</a:t>
            </a:r>
            <a:r>
              <a:rPr lang="en-GB" i="1" dirty="0"/>
              <a:t>, take your pick from their books, have read most of them. Why? Imagination, the ability to paint pictures with words and you can let your imagination do the rest</a:t>
            </a:r>
            <a:r>
              <a:rPr lang="en-GB" i="1" dirty="0" smtClean="0"/>
              <a:t>.”</a:t>
            </a:r>
            <a:endParaRPr lang="en-GB" i="1" dirty="0"/>
          </a:p>
          <a:p>
            <a:endParaRPr lang="en-GB" i="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8600" y="2307595"/>
            <a:ext cx="2823892" cy="419639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43" y="2307596"/>
            <a:ext cx="2741530" cy="4196391"/>
          </a:xfrm>
          <a:prstGeom prst="rect">
            <a:avLst/>
          </a:prstGeom>
        </p:spPr>
      </p:pic>
    </p:spTree>
    <p:extLst>
      <p:ext uri="{BB962C8B-B14F-4D97-AF65-F5344CB8AC3E}">
        <p14:creationId xmlns:p14="http://schemas.microsoft.com/office/powerpoint/2010/main" val="980684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7" name="TextBox 6"/>
          <p:cNvSpPr txBox="1"/>
          <p:nvPr/>
        </p:nvSpPr>
        <p:spPr>
          <a:xfrm>
            <a:off x="3006573" y="1489847"/>
            <a:ext cx="6162264" cy="861774"/>
          </a:xfrm>
          <a:prstGeom prst="rect">
            <a:avLst/>
          </a:prstGeom>
          <a:noFill/>
        </p:spPr>
        <p:txBody>
          <a:bodyPr wrap="none" rtlCol="0">
            <a:spAutoFit/>
          </a:bodyPr>
          <a:lstStyle/>
          <a:p>
            <a:r>
              <a:rPr lang="en-GB" sz="5000" b="1" dirty="0" smtClean="0">
                <a:solidFill>
                  <a:srgbClr val="FF0000"/>
                </a:solidFill>
              </a:rPr>
              <a:t>Dr McCabe (Guidance)</a:t>
            </a:r>
            <a:endParaRPr lang="en-GB" sz="5000" b="1" dirty="0">
              <a:solidFill>
                <a:srgbClr val="FF0000"/>
              </a:solidFill>
            </a:endParaRPr>
          </a:p>
        </p:txBody>
      </p:sp>
      <p:sp>
        <p:nvSpPr>
          <p:cNvPr id="9" name="TextBox 8"/>
          <p:cNvSpPr txBox="1"/>
          <p:nvPr/>
        </p:nvSpPr>
        <p:spPr>
          <a:xfrm>
            <a:off x="3038323" y="2259829"/>
            <a:ext cx="6048527" cy="2062103"/>
          </a:xfrm>
          <a:prstGeom prst="rect">
            <a:avLst/>
          </a:prstGeom>
          <a:noFill/>
        </p:spPr>
        <p:txBody>
          <a:bodyPr wrap="square" rtlCol="0">
            <a:spAutoFit/>
          </a:bodyPr>
          <a:lstStyle/>
          <a:p>
            <a:r>
              <a:rPr lang="en-GB" sz="1600" b="1" dirty="0" smtClean="0">
                <a:solidFill>
                  <a:srgbClr val="FF0000"/>
                </a:solidFill>
              </a:rPr>
              <a:t>Last Book Read: </a:t>
            </a:r>
            <a:endParaRPr lang="en-GB" sz="1600" b="1" dirty="0" smtClean="0">
              <a:solidFill>
                <a:srgbClr val="FF0000"/>
              </a:solidFill>
            </a:endParaRPr>
          </a:p>
          <a:p>
            <a:r>
              <a:rPr lang="en-GB" sz="1600" b="1" dirty="0" smtClean="0"/>
              <a:t>‘</a:t>
            </a:r>
            <a:r>
              <a:rPr lang="en-GB" sz="1600" b="1" dirty="0"/>
              <a:t>The </a:t>
            </a:r>
            <a:r>
              <a:rPr lang="en-GB" sz="1600" b="1" dirty="0" smtClean="0"/>
              <a:t>Loneliness </a:t>
            </a:r>
            <a:r>
              <a:rPr lang="en-GB" sz="1600" b="1" dirty="0"/>
              <a:t>of the </a:t>
            </a:r>
            <a:r>
              <a:rPr lang="en-GB" sz="1600" b="1" dirty="0" smtClean="0"/>
              <a:t>Long </a:t>
            </a:r>
            <a:r>
              <a:rPr lang="en-GB" sz="1600" b="1" dirty="0"/>
              <a:t>D</a:t>
            </a:r>
            <a:r>
              <a:rPr lang="en-GB" sz="1600" b="1" dirty="0" smtClean="0"/>
              <a:t>istance </a:t>
            </a:r>
            <a:r>
              <a:rPr lang="en-GB" sz="1600" b="1" dirty="0"/>
              <a:t>R</a:t>
            </a:r>
            <a:r>
              <a:rPr lang="en-GB" sz="1600" b="1" dirty="0" smtClean="0"/>
              <a:t>unner’ by </a:t>
            </a:r>
            <a:r>
              <a:rPr lang="en-GB" sz="1600" b="1" dirty="0"/>
              <a:t>Alan </a:t>
            </a:r>
            <a:r>
              <a:rPr lang="en-GB" sz="1600" b="1" dirty="0" err="1" smtClean="0"/>
              <a:t>Sillitoe</a:t>
            </a:r>
            <a:endParaRPr lang="en-GB" sz="1600" b="1" dirty="0" smtClean="0"/>
          </a:p>
          <a:p>
            <a:r>
              <a:rPr lang="en-GB" sz="1600" i="1" dirty="0" smtClean="0"/>
              <a:t>“I </a:t>
            </a:r>
            <a:r>
              <a:rPr lang="en-GB" sz="1600" i="1" dirty="0"/>
              <a:t>was given this for my birthday in September because I am a long distance runner and I also love the film. I enjoyed the book because it was written in such a way I felt I had an insight inside the main </a:t>
            </a:r>
            <a:r>
              <a:rPr lang="en-GB" sz="1600" i="1" dirty="0" smtClean="0"/>
              <a:t>character’s </a:t>
            </a:r>
            <a:r>
              <a:rPr lang="en-GB" sz="1600" i="1" dirty="0"/>
              <a:t>head and it gave analyses of a disillusioned  Northern working class boy who spent a lot of time thinking as he ran, that rang true</a:t>
            </a:r>
            <a:r>
              <a:rPr lang="en-GB" sz="1600" i="1" dirty="0" smtClean="0"/>
              <a:t>.”</a:t>
            </a:r>
            <a:endParaRPr lang="en-GB" sz="1600" i="1" dirty="0"/>
          </a:p>
        </p:txBody>
      </p:sp>
      <p:sp>
        <p:nvSpPr>
          <p:cNvPr id="10" name="TextBox 9"/>
          <p:cNvSpPr txBox="1"/>
          <p:nvPr/>
        </p:nvSpPr>
        <p:spPr>
          <a:xfrm>
            <a:off x="3070073" y="4238023"/>
            <a:ext cx="5921528" cy="2554545"/>
          </a:xfrm>
          <a:prstGeom prst="rect">
            <a:avLst/>
          </a:prstGeom>
          <a:noFill/>
        </p:spPr>
        <p:txBody>
          <a:bodyPr wrap="square" rtlCol="0">
            <a:spAutoFit/>
          </a:bodyPr>
          <a:lstStyle/>
          <a:p>
            <a:r>
              <a:rPr lang="en-GB" sz="1600" b="1" dirty="0">
                <a:solidFill>
                  <a:srgbClr val="FF0000"/>
                </a:solidFill>
              </a:rPr>
              <a:t>Favourite </a:t>
            </a:r>
            <a:r>
              <a:rPr lang="en-GB" sz="1600" b="1" dirty="0" smtClean="0">
                <a:solidFill>
                  <a:srgbClr val="FF0000"/>
                </a:solidFill>
              </a:rPr>
              <a:t>book </a:t>
            </a:r>
            <a:r>
              <a:rPr lang="en-GB" sz="1600" b="1" dirty="0">
                <a:solidFill>
                  <a:srgbClr val="FF0000"/>
                </a:solidFill>
              </a:rPr>
              <a:t>as a Teenager: </a:t>
            </a:r>
          </a:p>
          <a:p>
            <a:r>
              <a:rPr lang="en-GB" sz="1600" i="1" dirty="0" smtClean="0"/>
              <a:t>“I </a:t>
            </a:r>
            <a:r>
              <a:rPr lang="en-GB" sz="1600" i="1" dirty="0"/>
              <a:t>first read </a:t>
            </a:r>
            <a:r>
              <a:rPr lang="en-GB" sz="1600" b="1" dirty="0"/>
              <a:t>‘To Kill a Mockingbird’ by Harper Lee </a:t>
            </a:r>
            <a:r>
              <a:rPr lang="en-GB" sz="1600" i="1" dirty="0"/>
              <a:t>when I was 9, the same age as one of the characters in the book. I  have read this book approximately every eighteen months ever since. I realised a few years ago the part of the reason the town is so real in my mind is because the map of the town I made in my mind mirrored the actual map of the town I grew up in. Each time I have read the book I find a different emphasis, for example as a child I focussed on the spooky parts of the story, now I read it from a parent’s point of view. I always cry in the same places</a:t>
            </a:r>
            <a:r>
              <a:rPr lang="en-GB" sz="1600" i="1" dirty="0" smtClean="0"/>
              <a:t>.”</a:t>
            </a:r>
            <a:endParaRPr lang="en-GB" sz="1600"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8837" y="2494474"/>
            <a:ext cx="2641600" cy="40476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237" y="2494475"/>
            <a:ext cx="2641600" cy="4047613"/>
          </a:xfrm>
          <a:prstGeom prst="rect">
            <a:avLst/>
          </a:prstGeom>
        </p:spPr>
      </p:pic>
    </p:spTree>
    <p:extLst>
      <p:ext uri="{BB962C8B-B14F-4D97-AF65-F5344CB8AC3E}">
        <p14:creationId xmlns:p14="http://schemas.microsoft.com/office/powerpoint/2010/main" val="2526392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7" name="TextBox 6"/>
          <p:cNvSpPr txBox="1"/>
          <p:nvPr/>
        </p:nvSpPr>
        <p:spPr>
          <a:xfrm>
            <a:off x="3006573" y="1489847"/>
            <a:ext cx="5130122" cy="861774"/>
          </a:xfrm>
          <a:prstGeom prst="rect">
            <a:avLst/>
          </a:prstGeom>
          <a:noFill/>
        </p:spPr>
        <p:txBody>
          <a:bodyPr wrap="none" rtlCol="0">
            <a:spAutoFit/>
          </a:bodyPr>
          <a:lstStyle/>
          <a:p>
            <a:r>
              <a:rPr lang="en-GB" sz="5000" b="1" dirty="0" smtClean="0">
                <a:solidFill>
                  <a:srgbClr val="FF0000"/>
                </a:solidFill>
              </a:rPr>
              <a:t>Ms Chalmers (ASL)</a:t>
            </a:r>
            <a:endParaRPr lang="en-GB" sz="5000" b="1" dirty="0">
              <a:solidFill>
                <a:srgbClr val="FF0000"/>
              </a:solidFill>
            </a:endParaRPr>
          </a:p>
        </p:txBody>
      </p:sp>
      <p:sp>
        <p:nvSpPr>
          <p:cNvPr id="9" name="TextBox 8"/>
          <p:cNvSpPr txBox="1"/>
          <p:nvPr/>
        </p:nvSpPr>
        <p:spPr>
          <a:xfrm>
            <a:off x="3038323" y="2259829"/>
            <a:ext cx="6048527" cy="2308324"/>
          </a:xfrm>
          <a:prstGeom prst="rect">
            <a:avLst/>
          </a:prstGeom>
          <a:noFill/>
        </p:spPr>
        <p:txBody>
          <a:bodyPr wrap="square" rtlCol="0">
            <a:spAutoFit/>
          </a:bodyPr>
          <a:lstStyle/>
          <a:p>
            <a:r>
              <a:rPr lang="en-GB" sz="1600" b="1" dirty="0" smtClean="0">
                <a:solidFill>
                  <a:srgbClr val="FF0000"/>
                </a:solidFill>
              </a:rPr>
              <a:t>Last Book Read: </a:t>
            </a:r>
            <a:endParaRPr lang="en-GB" sz="1600" b="1" dirty="0" smtClean="0">
              <a:solidFill>
                <a:srgbClr val="FF0000"/>
              </a:solidFill>
            </a:endParaRPr>
          </a:p>
          <a:p>
            <a:r>
              <a:rPr lang="en-GB" sz="1600" b="1" dirty="0"/>
              <a:t>‘My Name is Lucy Barton’ by Elizabeth </a:t>
            </a:r>
            <a:r>
              <a:rPr lang="en-GB" sz="1600" b="1" dirty="0" err="1" smtClean="0"/>
              <a:t>Strout</a:t>
            </a:r>
            <a:endParaRPr lang="en-GB" sz="1600" b="1" dirty="0" smtClean="0"/>
          </a:p>
          <a:p>
            <a:r>
              <a:rPr lang="en-GB" sz="1600" i="1" dirty="0" smtClean="0"/>
              <a:t>“</a:t>
            </a:r>
            <a:r>
              <a:rPr lang="en-GB" sz="1600" i="1" dirty="0"/>
              <a:t>Lucy is in hospital a long way away from her husband and children. During the enforced bed rest, she is visited by her mother with whom she has had a strange and distant relationship. The book explores the mother-daughter relationship, Lucy’s uneasy relationship with her husband and her reminiscences of her impoverished childhood. The reader is left feeling concerned and uncertain about what happened in Lucy’s past and also about what will happen in her future</a:t>
            </a:r>
            <a:r>
              <a:rPr lang="en-GB" sz="1600" i="1" dirty="0" smtClean="0"/>
              <a:t>.”</a:t>
            </a:r>
            <a:endParaRPr lang="en-GB" sz="1600" i="1" dirty="0"/>
          </a:p>
        </p:txBody>
      </p:sp>
      <p:sp>
        <p:nvSpPr>
          <p:cNvPr id="10" name="TextBox 9"/>
          <p:cNvSpPr txBox="1"/>
          <p:nvPr/>
        </p:nvSpPr>
        <p:spPr>
          <a:xfrm>
            <a:off x="3006573" y="4518280"/>
            <a:ext cx="5921528" cy="2062103"/>
          </a:xfrm>
          <a:prstGeom prst="rect">
            <a:avLst/>
          </a:prstGeom>
          <a:noFill/>
        </p:spPr>
        <p:txBody>
          <a:bodyPr wrap="square" rtlCol="0">
            <a:spAutoFit/>
          </a:bodyPr>
          <a:lstStyle/>
          <a:p>
            <a:r>
              <a:rPr lang="en-GB" sz="1600" b="1" dirty="0">
                <a:solidFill>
                  <a:srgbClr val="FF0000"/>
                </a:solidFill>
              </a:rPr>
              <a:t>Favourite </a:t>
            </a:r>
            <a:r>
              <a:rPr lang="en-GB" sz="1600" b="1" dirty="0" smtClean="0">
                <a:solidFill>
                  <a:srgbClr val="FF0000"/>
                </a:solidFill>
              </a:rPr>
              <a:t>book </a:t>
            </a:r>
            <a:r>
              <a:rPr lang="en-GB" sz="1600" b="1" dirty="0">
                <a:solidFill>
                  <a:srgbClr val="FF0000"/>
                </a:solidFill>
              </a:rPr>
              <a:t>as a Teenager: </a:t>
            </a:r>
          </a:p>
          <a:p>
            <a:r>
              <a:rPr lang="en-GB" sz="1600" b="1" dirty="0"/>
              <a:t>‘Rebecca’ by Daphne Du </a:t>
            </a:r>
            <a:r>
              <a:rPr lang="en-GB" sz="1600" b="1" dirty="0" err="1" smtClean="0"/>
              <a:t>Maurier</a:t>
            </a:r>
            <a:endParaRPr lang="en-GB" sz="1600" b="1" dirty="0" smtClean="0"/>
          </a:p>
          <a:p>
            <a:r>
              <a:rPr lang="en-GB" sz="1600" i="1" dirty="0" smtClean="0"/>
              <a:t>“</a:t>
            </a:r>
            <a:r>
              <a:rPr lang="en-GB" sz="1600" i="1" dirty="0"/>
              <a:t>The narrator is young, desperately shy and feels inadequate to the task of being a wife to the suave and sophisticated Max de Winter. Gradually, the book reveals the story of his first marriage to glamorous and confident Rebecca, a character who could not be more dissimilar to the timid narrator. I enjoyed this book as a ghost story, a murder mystery and a study of shyness and girlish angst</a:t>
            </a:r>
            <a:r>
              <a:rPr lang="en-GB" sz="1600" i="1" dirty="0" smtClean="0"/>
              <a:t>.”</a:t>
            </a:r>
            <a:endParaRPr lang="en-GB" sz="1600" i="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9851" y="2259829"/>
            <a:ext cx="2750710" cy="427019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92" y="2249044"/>
            <a:ext cx="2725565" cy="4280977"/>
          </a:xfrm>
          <a:prstGeom prst="rect">
            <a:avLst/>
          </a:prstGeom>
        </p:spPr>
      </p:pic>
    </p:spTree>
    <p:extLst>
      <p:ext uri="{BB962C8B-B14F-4D97-AF65-F5344CB8AC3E}">
        <p14:creationId xmlns:p14="http://schemas.microsoft.com/office/powerpoint/2010/main" val="1902349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7" name="TextBox 6"/>
          <p:cNvSpPr txBox="1"/>
          <p:nvPr/>
        </p:nvSpPr>
        <p:spPr>
          <a:xfrm>
            <a:off x="2807376" y="1429513"/>
            <a:ext cx="6069610" cy="861774"/>
          </a:xfrm>
          <a:prstGeom prst="rect">
            <a:avLst/>
          </a:prstGeom>
          <a:noFill/>
        </p:spPr>
        <p:txBody>
          <a:bodyPr wrap="none" rtlCol="0">
            <a:spAutoFit/>
          </a:bodyPr>
          <a:lstStyle/>
          <a:p>
            <a:r>
              <a:rPr lang="en-GB" sz="5000" b="1" dirty="0" smtClean="0">
                <a:solidFill>
                  <a:srgbClr val="FF0000"/>
                </a:solidFill>
              </a:rPr>
              <a:t>Mrs Clarke (Guidance)</a:t>
            </a:r>
            <a:endParaRPr lang="en-GB" sz="5000" b="1" dirty="0">
              <a:solidFill>
                <a:srgbClr val="FF0000"/>
              </a:solidFill>
            </a:endParaRPr>
          </a:p>
        </p:txBody>
      </p:sp>
      <p:sp>
        <p:nvSpPr>
          <p:cNvPr id="10" name="TextBox 9"/>
          <p:cNvSpPr txBox="1"/>
          <p:nvPr/>
        </p:nvSpPr>
        <p:spPr>
          <a:xfrm>
            <a:off x="2996891" y="5692506"/>
            <a:ext cx="5921528" cy="646331"/>
          </a:xfrm>
          <a:prstGeom prst="rect">
            <a:avLst/>
          </a:prstGeom>
          <a:noFill/>
        </p:spPr>
        <p:txBody>
          <a:bodyPr wrap="square" rtlCol="0">
            <a:spAutoFit/>
          </a:bodyPr>
          <a:lstStyle/>
          <a:p>
            <a:r>
              <a:rPr lang="en-GB" b="1" dirty="0">
                <a:solidFill>
                  <a:srgbClr val="FF0000"/>
                </a:solidFill>
              </a:rPr>
              <a:t>Favourite </a:t>
            </a:r>
            <a:r>
              <a:rPr lang="en-GB" b="1" dirty="0" smtClean="0">
                <a:solidFill>
                  <a:srgbClr val="FF0000"/>
                </a:solidFill>
              </a:rPr>
              <a:t>book </a:t>
            </a:r>
            <a:r>
              <a:rPr lang="en-GB" b="1" dirty="0">
                <a:solidFill>
                  <a:srgbClr val="FF0000"/>
                </a:solidFill>
              </a:rPr>
              <a:t>as a </a:t>
            </a:r>
            <a:r>
              <a:rPr lang="en-GB" b="1" dirty="0" smtClean="0">
                <a:solidFill>
                  <a:srgbClr val="FF0000"/>
                </a:solidFill>
              </a:rPr>
              <a:t>Child</a:t>
            </a:r>
            <a:r>
              <a:rPr lang="en-GB" b="1" dirty="0" smtClean="0">
                <a:solidFill>
                  <a:srgbClr val="FF0000"/>
                </a:solidFill>
              </a:rPr>
              <a:t>: </a:t>
            </a:r>
            <a:endParaRPr lang="en-GB" b="1" dirty="0">
              <a:solidFill>
                <a:srgbClr val="FF0000"/>
              </a:solidFill>
            </a:endParaRPr>
          </a:p>
          <a:p>
            <a:r>
              <a:rPr lang="en-GB" b="1" dirty="0" smtClean="0"/>
              <a:t>‘The Sheep Pig’ by Dick King-Smith</a:t>
            </a:r>
            <a:endParaRPr lang="en-GB" i="1"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1" y="3534161"/>
            <a:ext cx="3170886" cy="3170886"/>
          </a:xfrm>
          <a:prstGeom prst="rect">
            <a:avLst/>
          </a:prstGeom>
        </p:spPr>
      </p:pic>
      <p:sp>
        <p:nvSpPr>
          <p:cNvPr id="14" name="TextBox 13"/>
          <p:cNvSpPr txBox="1"/>
          <p:nvPr/>
        </p:nvSpPr>
        <p:spPr>
          <a:xfrm>
            <a:off x="3038324" y="2259829"/>
            <a:ext cx="5115076" cy="3416320"/>
          </a:xfrm>
          <a:prstGeom prst="rect">
            <a:avLst/>
          </a:prstGeom>
          <a:noFill/>
        </p:spPr>
        <p:txBody>
          <a:bodyPr wrap="square" rtlCol="0">
            <a:spAutoFit/>
          </a:bodyPr>
          <a:lstStyle/>
          <a:p>
            <a:r>
              <a:rPr lang="en-GB" b="1" dirty="0" smtClean="0">
                <a:solidFill>
                  <a:srgbClr val="FF0000"/>
                </a:solidFill>
              </a:rPr>
              <a:t>Currently Reading:</a:t>
            </a:r>
            <a:endParaRPr lang="en-GB" b="1" dirty="0" smtClean="0">
              <a:solidFill>
                <a:srgbClr val="FF0000"/>
              </a:solidFill>
            </a:endParaRPr>
          </a:p>
          <a:p>
            <a:r>
              <a:rPr lang="en-GB" dirty="0" smtClean="0"/>
              <a:t>“</a:t>
            </a:r>
            <a:r>
              <a:rPr lang="en-GB" i="1" dirty="0" smtClean="0"/>
              <a:t>I </a:t>
            </a:r>
            <a:r>
              <a:rPr lang="en-GB" i="1" dirty="0"/>
              <a:t>have had an aim to read a book before going to see the film at the cinema, my last two efforts were thwarted due to me being such a softie. I read </a:t>
            </a:r>
            <a:r>
              <a:rPr lang="en-GB" dirty="0" smtClean="0"/>
              <a:t>‘</a:t>
            </a:r>
            <a:r>
              <a:rPr lang="en-GB" b="1" dirty="0" smtClean="0"/>
              <a:t>Marley </a:t>
            </a:r>
            <a:r>
              <a:rPr lang="en-GB" b="1" dirty="0"/>
              <a:t>&amp; </a:t>
            </a:r>
            <a:r>
              <a:rPr lang="en-GB" b="1" dirty="0" smtClean="0"/>
              <a:t>Me’ by John Grogan </a:t>
            </a:r>
            <a:r>
              <a:rPr lang="en-GB" dirty="0"/>
              <a:t>and </a:t>
            </a:r>
            <a:r>
              <a:rPr lang="en-GB" dirty="0" smtClean="0"/>
              <a:t>‘</a:t>
            </a:r>
            <a:r>
              <a:rPr lang="en-GB" b="1" dirty="0" smtClean="0"/>
              <a:t>War Horse’ by Michael </a:t>
            </a:r>
            <a:r>
              <a:rPr lang="en-GB" b="1" dirty="0" err="1" smtClean="0"/>
              <a:t>Morpurgo</a:t>
            </a:r>
            <a:r>
              <a:rPr lang="en-GB" b="1" i="1" dirty="0" smtClean="0"/>
              <a:t> </a:t>
            </a:r>
            <a:r>
              <a:rPr lang="en-GB" i="1" dirty="0"/>
              <a:t>both books reduced me to tears so there is no way I could cope with the film. </a:t>
            </a:r>
            <a:endParaRPr lang="en-GB" i="1" dirty="0" smtClean="0"/>
          </a:p>
          <a:p>
            <a:r>
              <a:rPr lang="en-GB" i="1" dirty="0" smtClean="0"/>
              <a:t>Hopefully </a:t>
            </a:r>
            <a:r>
              <a:rPr lang="en-GB" i="1" dirty="0"/>
              <a:t>third time lucky, this time I have chosen to read </a:t>
            </a:r>
            <a:endParaRPr lang="en-GB" i="1" dirty="0" smtClean="0"/>
          </a:p>
          <a:p>
            <a:r>
              <a:rPr lang="en-GB" dirty="0" smtClean="0"/>
              <a:t>‘</a:t>
            </a:r>
            <a:r>
              <a:rPr lang="en-GB" b="1" dirty="0" smtClean="0"/>
              <a:t>The </a:t>
            </a:r>
            <a:r>
              <a:rPr lang="en-GB" b="1" dirty="0"/>
              <a:t>Girl on the </a:t>
            </a:r>
            <a:r>
              <a:rPr lang="en-GB" b="1" dirty="0" smtClean="0"/>
              <a:t>Train’ by Paula Hawkins.</a:t>
            </a:r>
            <a:r>
              <a:rPr lang="en-GB" b="1" i="1" dirty="0" smtClean="0"/>
              <a:t> </a:t>
            </a:r>
            <a:r>
              <a:rPr lang="en-GB" i="1" dirty="0" smtClean="0"/>
              <a:t>Haven’t </a:t>
            </a:r>
            <a:r>
              <a:rPr lang="en-GB" i="1" dirty="0"/>
              <a:t>quite finished it yet but I can’t wait to find out ‘who done it’ and then hope to go and watch it</a:t>
            </a:r>
            <a:r>
              <a:rPr lang="en-GB" i="1" dirty="0" smtClean="0"/>
              <a:t>.”</a:t>
            </a:r>
            <a:endParaRPr lang="en-GB" i="1"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2307644"/>
            <a:ext cx="2108200" cy="315244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855" y="2259829"/>
            <a:ext cx="2730602" cy="4194474"/>
          </a:xfrm>
          <a:prstGeom prst="rect">
            <a:avLst/>
          </a:prstGeom>
        </p:spPr>
      </p:pic>
    </p:spTree>
    <p:extLst>
      <p:ext uri="{BB962C8B-B14F-4D97-AF65-F5344CB8AC3E}">
        <p14:creationId xmlns:p14="http://schemas.microsoft.com/office/powerpoint/2010/main" val="1355907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7" name="TextBox 6"/>
          <p:cNvSpPr txBox="1"/>
          <p:nvPr/>
        </p:nvSpPr>
        <p:spPr>
          <a:xfrm>
            <a:off x="2993886" y="1543909"/>
            <a:ext cx="5820889" cy="861774"/>
          </a:xfrm>
          <a:prstGeom prst="rect">
            <a:avLst/>
          </a:prstGeom>
          <a:noFill/>
        </p:spPr>
        <p:txBody>
          <a:bodyPr wrap="none" rtlCol="0">
            <a:spAutoFit/>
          </a:bodyPr>
          <a:lstStyle/>
          <a:p>
            <a:r>
              <a:rPr lang="en-GB" sz="5000" b="1" dirty="0" smtClean="0">
                <a:solidFill>
                  <a:srgbClr val="FF0000"/>
                </a:solidFill>
              </a:rPr>
              <a:t>Miss Newbould (ASL)</a:t>
            </a:r>
            <a:endParaRPr lang="en-GB" sz="5000" b="1" dirty="0">
              <a:solidFill>
                <a:srgbClr val="FF0000"/>
              </a:solidFill>
            </a:endParaRPr>
          </a:p>
        </p:txBody>
      </p:sp>
      <p:sp>
        <p:nvSpPr>
          <p:cNvPr id="10" name="TextBox 9"/>
          <p:cNvSpPr txBox="1"/>
          <p:nvPr/>
        </p:nvSpPr>
        <p:spPr>
          <a:xfrm>
            <a:off x="3266268" y="4275084"/>
            <a:ext cx="5548507" cy="1938992"/>
          </a:xfrm>
          <a:prstGeom prst="rect">
            <a:avLst/>
          </a:prstGeom>
          <a:noFill/>
        </p:spPr>
        <p:txBody>
          <a:bodyPr wrap="square" rtlCol="0">
            <a:spAutoFit/>
          </a:bodyPr>
          <a:lstStyle/>
          <a:p>
            <a:r>
              <a:rPr lang="en-GB" sz="2000" b="1" dirty="0">
                <a:solidFill>
                  <a:srgbClr val="FF0000"/>
                </a:solidFill>
              </a:rPr>
              <a:t>Favourite </a:t>
            </a:r>
            <a:r>
              <a:rPr lang="en-GB" sz="2000" b="1" dirty="0" smtClean="0">
                <a:solidFill>
                  <a:srgbClr val="FF0000"/>
                </a:solidFill>
              </a:rPr>
              <a:t>book </a:t>
            </a:r>
            <a:r>
              <a:rPr lang="en-GB" sz="2000" b="1" dirty="0">
                <a:solidFill>
                  <a:srgbClr val="FF0000"/>
                </a:solidFill>
              </a:rPr>
              <a:t>as a </a:t>
            </a:r>
            <a:r>
              <a:rPr lang="en-GB" sz="2000" b="1" dirty="0" smtClean="0">
                <a:solidFill>
                  <a:srgbClr val="FF0000"/>
                </a:solidFill>
              </a:rPr>
              <a:t>Teenager</a:t>
            </a:r>
            <a:r>
              <a:rPr lang="en-GB" sz="2000" b="1" dirty="0" smtClean="0">
                <a:solidFill>
                  <a:srgbClr val="FF0000"/>
                </a:solidFill>
              </a:rPr>
              <a:t>: </a:t>
            </a:r>
            <a:endParaRPr lang="en-GB" sz="2000" b="1" dirty="0">
              <a:solidFill>
                <a:srgbClr val="FF0000"/>
              </a:solidFill>
            </a:endParaRPr>
          </a:p>
          <a:p>
            <a:r>
              <a:rPr lang="en-GB" sz="2000" i="1" dirty="0" smtClean="0"/>
              <a:t>“I </a:t>
            </a:r>
            <a:r>
              <a:rPr lang="en-GB" sz="2000" i="1" dirty="0"/>
              <a:t>was into all the </a:t>
            </a:r>
            <a:r>
              <a:rPr lang="en-GB" sz="2000" b="1" dirty="0"/>
              <a:t>Ian Rankin </a:t>
            </a:r>
            <a:r>
              <a:rPr lang="en-GB" sz="2000" b="1" dirty="0" smtClean="0"/>
              <a:t>‘Rebus’ </a:t>
            </a:r>
            <a:r>
              <a:rPr lang="en-GB" sz="2000" i="1" dirty="0"/>
              <a:t>books, just because I went to </a:t>
            </a:r>
            <a:r>
              <a:rPr lang="en-GB" sz="2000" i="1" dirty="0" err="1"/>
              <a:t>U</a:t>
            </a:r>
            <a:r>
              <a:rPr lang="en-GB" sz="2000" i="1" dirty="0" err="1" smtClean="0"/>
              <a:t>ni</a:t>
            </a:r>
            <a:r>
              <a:rPr lang="en-GB" sz="2000" i="1" dirty="0" smtClean="0"/>
              <a:t> </a:t>
            </a:r>
            <a:r>
              <a:rPr lang="en-GB" sz="2000" i="1" dirty="0"/>
              <a:t>in Edinburgh so knew all the places, that </a:t>
            </a:r>
            <a:r>
              <a:rPr lang="en-GB" sz="2000" i="1" dirty="0" smtClean="0"/>
              <a:t>and </a:t>
            </a:r>
            <a:r>
              <a:rPr lang="en-GB" sz="2000" i="1" dirty="0"/>
              <a:t>I love a good murder mystery. I like Ian Rankin’s style of writing too, especially his characters</a:t>
            </a:r>
            <a:r>
              <a:rPr lang="en-GB" sz="2000" i="1" dirty="0" smtClean="0"/>
              <a:t>.”</a:t>
            </a:r>
            <a:endParaRPr lang="en-GB" sz="2000" i="1" dirty="0"/>
          </a:p>
        </p:txBody>
      </p:sp>
      <p:sp>
        <p:nvSpPr>
          <p:cNvPr id="14" name="TextBox 13"/>
          <p:cNvSpPr txBox="1"/>
          <p:nvPr/>
        </p:nvSpPr>
        <p:spPr>
          <a:xfrm>
            <a:off x="3202354" y="2406362"/>
            <a:ext cx="5612421" cy="1323439"/>
          </a:xfrm>
          <a:prstGeom prst="rect">
            <a:avLst/>
          </a:prstGeom>
          <a:noFill/>
        </p:spPr>
        <p:txBody>
          <a:bodyPr wrap="square" rtlCol="0">
            <a:spAutoFit/>
          </a:bodyPr>
          <a:lstStyle/>
          <a:p>
            <a:r>
              <a:rPr lang="en-GB" sz="2000" b="1" dirty="0" smtClean="0">
                <a:solidFill>
                  <a:srgbClr val="FF0000"/>
                </a:solidFill>
              </a:rPr>
              <a:t>Currently Reading:</a:t>
            </a:r>
            <a:endParaRPr lang="en-GB" sz="2000" b="1" dirty="0" smtClean="0">
              <a:solidFill>
                <a:srgbClr val="FF0000"/>
              </a:solidFill>
            </a:endParaRPr>
          </a:p>
          <a:p>
            <a:r>
              <a:rPr lang="en-GB" sz="2000" b="1" dirty="0" smtClean="0"/>
              <a:t>Me Before You by </a:t>
            </a:r>
            <a:r>
              <a:rPr lang="en-GB" sz="2000" b="1" dirty="0" err="1" smtClean="0"/>
              <a:t>Jojo</a:t>
            </a:r>
            <a:r>
              <a:rPr lang="en-GB" sz="2000" b="1" dirty="0" smtClean="0"/>
              <a:t> </a:t>
            </a:r>
            <a:r>
              <a:rPr lang="en-GB" sz="2000" b="1" dirty="0" err="1" smtClean="0"/>
              <a:t>Moyes</a:t>
            </a:r>
            <a:endParaRPr lang="en-GB" sz="2000" b="1" dirty="0" smtClean="0"/>
          </a:p>
          <a:p>
            <a:r>
              <a:rPr lang="en-GB" sz="2000" i="1" dirty="0" smtClean="0"/>
              <a:t>“Enjoying </a:t>
            </a:r>
            <a:r>
              <a:rPr lang="en-GB" sz="2000" i="1" dirty="0"/>
              <a:t>it so </a:t>
            </a:r>
            <a:r>
              <a:rPr lang="en-GB" sz="2000" i="1" dirty="0" smtClean="0"/>
              <a:t>far but I </a:t>
            </a:r>
            <a:r>
              <a:rPr lang="en-GB" sz="2000" i="1" dirty="0"/>
              <a:t>can see the sad ending looming</a:t>
            </a:r>
            <a:r>
              <a:rPr lang="en-GB" sz="2000" i="1" dirty="0" smtClean="0"/>
              <a:t>.”</a:t>
            </a:r>
            <a:endParaRPr lang="en-GB" sz="2000" i="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8805" y="2253367"/>
            <a:ext cx="2729182" cy="419874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22" y="2253367"/>
            <a:ext cx="2641602" cy="4043434"/>
          </a:xfrm>
          <a:prstGeom prst="rect">
            <a:avLst/>
          </a:prstGeom>
        </p:spPr>
      </p:pic>
    </p:spTree>
    <p:extLst>
      <p:ext uri="{BB962C8B-B14F-4D97-AF65-F5344CB8AC3E}">
        <p14:creationId xmlns:p14="http://schemas.microsoft.com/office/powerpoint/2010/main" val="2030229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5" name="TextBox 4"/>
          <p:cNvSpPr txBox="1"/>
          <p:nvPr/>
        </p:nvSpPr>
        <p:spPr>
          <a:xfrm>
            <a:off x="3060700" y="2465750"/>
            <a:ext cx="6134100" cy="2031325"/>
          </a:xfrm>
          <a:prstGeom prst="rect">
            <a:avLst/>
          </a:prstGeom>
          <a:noFill/>
        </p:spPr>
        <p:txBody>
          <a:bodyPr wrap="square" rtlCol="0">
            <a:spAutoFit/>
          </a:bodyPr>
          <a:lstStyle/>
          <a:p>
            <a:r>
              <a:rPr lang="en-GB" b="1" dirty="0" smtClean="0">
                <a:solidFill>
                  <a:srgbClr val="FF0000"/>
                </a:solidFill>
              </a:rPr>
              <a:t>Last book read: </a:t>
            </a:r>
            <a:r>
              <a:rPr lang="en-GB" b="1" dirty="0" smtClean="0"/>
              <a:t>‘Sweet Caress’ </a:t>
            </a:r>
            <a:r>
              <a:rPr lang="en-GB" b="1" dirty="0"/>
              <a:t>by William Boyd</a:t>
            </a:r>
          </a:p>
          <a:p>
            <a:r>
              <a:rPr lang="en-GB" i="1" dirty="0" smtClean="0"/>
              <a:t>“</a:t>
            </a:r>
            <a:r>
              <a:rPr lang="en-GB" i="1" dirty="0"/>
              <a:t>V</a:t>
            </a:r>
            <a:r>
              <a:rPr lang="en-GB" i="1" dirty="0" smtClean="0"/>
              <a:t>ery </a:t>
            </a:r>
            <a:r>
              <a:rPr lang="en-GB" i="1" dirty="0"/>
              <a:t>rich, layered and </a:t>
            </a:r>
            <a:r>
              <a:rPr lang="en-GB" i="1" dirty="0" smtClean="0"/>
              <a:t>moving- like many of </a:t>
            </a:r>
            <a:r>
              <a:rPr lang="en-GB" i="1" dirty="0"/>
              <a:t>his </a:t>
            </a:r>
            <a:r>
              <a:rPr lang="en-GB" i="1" dirty="0" smtClean="0"/>
              <a:t>novels. I </a:t>
            </a:r>
            <a:r>
              <a:rPr lang="en-GB" i="1" dirty="0"/>
              <a:t>like the way that fate/bad luck/good fortune weave their way through his characters’ lives. The way he portrays the ebb and flow of relationships, and how they can be both inspirational and destructive-sometimes at the same time, seems to resonate with </a:t>
            </a:r>
            <a:r>
              <a:rPr lang="en-GB" i="1" dirty="0" smtClean="0"/>
              <a:t>me!”</a:t>
            </a:r>
            <a:endParaRPr lang="en-GB" i="1" dirty="0"/>
          </a:p>
        </p:txBody>
      </p:sp>
      <p:sp>
        <p:nvSpPr>
          <p:cNvPr id="6" name="TextBox 5"/>
          <p:cNvSpPr txBox="1"/>
          <p:nvPr/>
        </p:nvSpPr>
        <p:spPr>
          <a:xfrm>
            <a:off x="3060700" y="4228703"/>
            <a:ext cx="6134100" cy="2308324"/>
          </a:xfrm>
          <a:prstGeom prst="rect">
            <a:avLst/>
          </a:prstGeom>
          <a:noFill/>
        </p:spPr>
        <p:txBody>
          <a:bodyPr wrap="square" rtlCol="0">
            <a:spAutoFit/>
          </a:bodyPr>
          <a:lstStyle/>
          <a:p>
            <a:endParaRPr lang="en-GB" dirty="0" smtClean="0"/>
          </a:p>
          <a:p>
            <a:r>
              <a:rPr lang="en-GB" b="1" dirty="0" smtClean="0">
                <a:solidFill>
                  <a:srgbClr val="FF0000"/>
                </a:solidFill>
              </a:rPr>
              <a:t>Favourite book as a Teenager: </a:t>
            </a:r>
          </a:p>
          <a:p>
            <a:r>
              <a:rPr lang="en-GB" b="1" dirty="0" smtClean="0"/>
              <a:t>‘Wuthering Heights’ </a:t>
            </a:r>
            <a:r>
              <a:rPr lang="en-GB" b="1" dirty="0"/>
              <a:t>by Emily Bronte </a:t>
            </a:r>
            <a:endParaRPr lang="en-GB" b="1" dirty="0" smtClean="0"/>
          </a:p>
          <a:p>
            <a:r>
              <a:rPr lang="en-GB" i="1" dirty="0" smtClean="0"/>
              <a:t>“</a:t>
            </a:r>
            <a:r>
              <a:rPr lang="en-GB" i="1" dirty="0"/>
              <a:t>Mainly because the English teacher who introduced it to us played Kate Bush and encouraged us to run around and  find our ‘inner Heathcliff’….on reflection, quite revolutionary for a 1980s Scottish classroom</a:t>
            </a:r>
            <a:r>
              <a:rPr lang="en-GB" i="1" dirty="0" smtClean="0"/>
              <a:t>!”</a:t>
            </a:r>
            <a:endParaRPr lang="en-GB" i="1" dirty="0"/>
          </a:p>
          <a:p>
            <a:endParaRPr lang="en-GB" dirty="0"/>
          </a:p>
        </p:txBody>
      </p:sp>
      <p:sp>
        <p:nvSpPr>
          <p:cNvPr id="7" name="TextBox 6"/>
          <p:cNvSpPr txBox="1"/>
          <p:nvPr/>
        </p:nvSpPr>
        <p:spPr>
          <a:xfrm>
            <a:off x="3747732" y="1615701"/>
            <a:ext cx="4169026" cy="861774"/>
          </a:xfrm>
          <a:prstGeom prst="rect">
            <a:avLst/>
          </a:prstGeom>
          <a:noFill/>
        </p:spPr>
        <p:txBody>
          <a:bodyPr wrap="none" rtlCol="0">
            <a:spAutoFit/>
          </a:bodyPr>
          <a:lstStyle/>
          <a:p>
            <a:r>
              <a:rPr lang="en-GB" sz="5000" b="1" dirty="0" smtClean="0">
                <a:solidFill>
                  <a:srgbClr val="FF0000"/>
                </a:solidFill>
              </a:rPr>
              <a:t>Mrs </a:t>
            </a:r>
            <a:r>
              <a:rPr lang="en-GB" sz="5000" b="1" dirty="0" smtClean="0">
                <a:solidFill>
                  <a:srgbClr val="FF0000"/>
                </a:solidFill>
              </a:rPr>
              <a:t>Todd (ASL)</a:t>
            </a:r>
            <a:endParaRPr lang="en-GB" sz="5000" b="1"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4800" y="2046588"/>
            <a:ext cx="2639854" cy="402263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159" y="2046588"/>
            <a:ext cx="2640457" cy="4022634"/>
          </a:xfrm>
          <a:prstGeom prst="rect">
            <a:avLst/>
          </a:prstGeom>
        </p:spPr>
      </p:pic>
    </p:spTree>
    <p:extLst>
      <p:ext uri="{BB962C8B-B14F-4D97-AF65-F5344CB8AC3E}">
        <p14:creationId xmlns:p14="http://schemas.microsoft.com/office/powerpoint/2010/main" val="1865210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5" name="TextBox 4"/>
          <p:cNvSpPr txBox="1"/>
          <p:nvPr/>
        </p:nvSpPr>
        <p:spPr>
          <a:xfrm>
            <a:off x="3060700" y="2465750"/>
            <a:ext cx="6134100" cy="1477328"/>
          </a:xfrm>
          <a:prstGeom prst="rect">
            <a:avLst/>
          </a:prstGeom>
          <a:noFill/>
        </p:spPr>
        <p:txBody>
          <a:bodyPr wrap="square" rtlCol="0">
            <a:spAutoFit/>
          </a:bodyPr>
          <a:lstStyle/>
          <a:p>
            <a:r>
              <a:rPr lang="en-GB" b="1" dirty="0" smtClean="0">
                <a:solidFill>
                  <a:srgbClr val="FF0000"/>
                </a:solidFill>
              </a:rPr>
              <a:t>Last book read: </a:t>
            </a:r>
            <a:r>
              <a:rPr lang="en-GB" b="1" dirty="0"/>
              <a:t>‘The </a:t>
            </a:r>
            <a:r>
              <a:rPr lang="en-GB" b="1" dirty="0" err="1"/>
              <a:t>Undomestic</a:t>
            </a:r>
            <a:r>
              <a:rPr lang="en-GB" b="1" dirty="0"/>
              <a:t> </a:t>
            </a:r>
            <a:r>
              <a:rPr lang="en-GB" b="1" dirty="0" smtClean="0"/>
              <a:t>Goddess’ by </a:t>
            </a:r>
            <a:r>
              <a:rPr lang="en-GB" b="1" dirty="0"/>
              <a:t>Sophie </a:t>
            </a:r>
            <a:r>
              <a:rPr lang="en-GB" b="1" dirty="0" smtClean="0"/>
              <a:t>Kinsella</a:t>
            </a:r>
            <a:endParaRPr lang="en-GB" b="1" dirty="0"/>
          </a:p>
          <a:p>
            <a:r>
              <a:rPr lang="en-GB" i="1" dirty="0" smtClean="0"/>
              <a:t>“I </a:t>
            </a:r>
            <a:r>
              <a:rPr lang="en-GB" i="1" dirty="0"/>
              <a:t>can relate to </a:t>
            </a:r>
            <a:r>
              <a:rPr lang="en-GB" i="1" dirty="0" smtClean="0"/>
              <a:t>this book </a:t>
            </a:r>
            <a:r>
              <a:rPr lang="en-GB" i="1" dirty="0"/>
              <a:t>on several levels! </a:t>
            </a:r>
            <a:r>
              <a:rPr lang="en-GB" i="1" dirty="0" smtClean="0"/>
              <a:t>I </a:t>
            </a:r>
            <a:r>
              <a:rPr lang="en-GB" i="1" dirty="0"/>
              <a:t>really liked that I could relate to the main character in terms of her lifestyle and work and the overall message young </a:t>
            </a:r>
            <a:r>
              <a:rPr lang="en-GB" i="1" dirty="0" smtClean="0"/>
              <a:t>workaholics </a:t>
            </a:r>
            <a:r>
              <a:rPr lang="en-GB" i="1" dirty="0"/>
              <a:t>should take from it</a:t>
            </a:r>
            <a:r>
              <a:rPr lang="en-GB" i="1" dirty="0" smtClean="0"/>
              <a:t>.”</a:t>
            </a:r>
            <a:endParaRPr lang="en-GB" i="1" dirty="0"/>
          </a:p>
        </p:txBody>
      </p:sp>
      <p:sp>
        <p:nvSpPr>
          <p:cNvPr id="6" name="TextBox 5"/>
          <p:cNvSpPr txBox="1"/>
          <p:nvPr/>
        </p:nvSpPr>
        <p:spPr>
          <a:xfrm>
            <a:off x="3060700" y="3934175"/>
            <a:ext cx="6134100" cy="2031325"/>
          </a:xfrm>
          <a:prstGeom prst="rect">
            <a:avLst/>
          </a:prstGeom>
          <a:noFill/>
        </p:spPr>
        <p:txBody>
          <a:bodyPr wrap="square" rtlCol="0">
            <a:spAutoFit/>
          </a:bodyPr>
          <a:lstStyle/>
          <a:p>
            <a:endParaRPr lang="en-GB" dirty="0" smtClean="0"/>
          </a:p>
          <a:p>
            <a:r>
              <a:rPr lang="en-GB" b="1" dirty="0" smtClean="0">
                <a:solidFill>
                  <a:srgbClr val="FF0000"/>
                </a:solidFill>
              </a:rPr>
              <a:t>Favourite book as a Teenager: </a:t>
            </a:r>
          </a:p>
          <a:p>
            <a:pPr lvl="0"/>
            <a:r>
              <a:rPr lang="en-GB" b="1" dirty="0" smtClean="0"/>
              <a:t>‘Alice’s Adventures </a:t>
            </a:r>
            <a:r>
              <a:rPr lang="en-GB" b="1" dirty="0"/>
              <a:t>in </a:t>
            </a:r>
            <a:r>
              <a:rPr lang="en-GB" b="1" dirty="0" smtClean="0"/>
              <a:t>Wonderland’ </a:t>
            </a:r>
            <a:r>
              <a:rPr lang="en-GB" b="1" dirty="0"/>
              <a:t>by Lewis Carroll. </a:t>
            </a:r>
            <a:endParaRPr lang="en-GB" b="1" dirty="0" smtClean="0"/>
          </a:p>
          <a:p>
            <a:pPr lvl="0"/>
            <a:r>
              <a:rPr lang="en-GB" i="1" dirty="0" smtClean="0"/>
              <a:t>“I </a:t>
            </a:r>
            <a:r>
              <a:rPr lang="en-GB" i="1" dirty="0"/>
              <a:t>loved that in </a:t>
            </a:r>
            <a:r>
              <a:rPr lang="en-GB" i="1" dirty="0" smtClean="0"/>
              <a:t>order </a:t>
            </a:r>
            <a:r>
              <a:rPr lang="en-GB" i="1" dirty="0"/>
              <a:t>for the book to come alive you needed to have quite an imagination. I loved the idea of there being a second world you could step in and out of</a:t>
            </a:r>
            <a:r>
              <a:rPr lang="en-GB" i="1" dirty="0" smtClean="0"/>
              <a:t>.”</a:t>
            </a:r>
            <a:endParaRPr lang="en-GB" i="1" dirty="0"/>
          </a:p>
          <a:p>
            <a:endParaRPr lang="en-GB" dirty="0"/>
          </a:p>
        </p:txBody>
      </p:sp>
      <p:sp>
        <p:nvSpPr>
          <p:cNvPr id="7" name="TextBox 6"/>
          <p:cNvSpPr txBox="1"/>
          <p:nvPr/>
        </p:nvSpPr>
        <p:spPr>
          <a:xfrm>
            <a:off x="2820632" y="1510882"/>
            <a:ext cx="6157776" cy="861774"/>
          </a:xfrm>
          <a:prstGeom prst="rect">
            <a:avLst/>
          </a:prstGeom>
          <a:noFill/>
        </p:spPr>
        <p:txBody>
          <a:bodyPr wrap="none" rtlCol="0">
            <a:spAutoFit/>
          </a:bodyPr>
          <a:lstStyle/>
          <a:p>
            <a:r>
              <a:rPr lang="en-GB" sz="5000" b="1" dirty="0" smtClean="0">
                <a:solidFill>
                  <a:srgbClr val="FF0000"/>
                </a:solidFill>
              </a:rPr>
              <a:t>Mrs </a:t>
            </a:r>
            <a:r>
              <a:rPr lang="en-GB" sz="5000" b="1" dirty="0" smtClean="0">
                <a:solidFill>
                  <a:srgbClr val="FF0000"/>
                </a:solidFill>
              </a:rPr>
              <a:t>Paterson </a:t>
            </a:r>
            <a:r>
              <a:rPr lang="en-GB" sz="5000" b="1" dirty="0" smtClean="0">
                <a:solidFill>
                  <a:srgbClr val="FF0000"/>
                </a:solidFill>
              </a:rPr>
              <a:t>(History)</a:t>
            </a:r>
            <a:endParaRPr lang="en-GB" sz="5000" b="1" dirty="0">
              <a:solidFill>
                <a:srgbClr val="FF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964" y="2465750"/>
            <a:ext cx="2642436" cy="383399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00" y="2465750"/>
            <a:ext cx="2590800" cy="3758074"/>
          </a:xfrm>
          <a:prstGeom prst="rect">
            <a:avLst/>
          </a:prstGeom>
        </p:spPr>
      </p:pic>
    </p:spTree>
    <p:extLst>
      <p:ext uri="{BB962C8B-B14F-4D97-AF65-F5344CB8AC3E}">
        <p14:creationId xmlns:p14="http://schemas.microsoft.com/office/powerpoint/2010/main" val="3833240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5" name="TextBox 4"/>
          <p:cNvSpPr txBox="1"/>
          <p:nvPr/>
        </p:nvSpPr>
        <p:spPr>
          <a:xfrm>
            <a:off x="3060700" y="2465750"/>
            <a:ext cx="6134100" cy="461665"/>
          </a:xfrm>
          <a:prstGeom prst="rect">
            <a:avLst/>
          </a:prstGeom>
          <a:noFill/>
        </p:spPr>
        <p:txBody>
          <a:bodyPr wrap="square" rtlCol="0">
            <a:spAutoFit/>
          </a:bodyPr>
          <a:lstStyle/>
          <a:p>
            <a:r>
              <a:rPr lang="en-GB" sz="2400" b="1" dirty="0" smtClean="0">
                <a:solidFill>
                  <a:srgbClr val="FF0000"/>
                </a:solidFill>
              </a:rPr>
              <a:t>Last book read: </a:t>
            </a:r>
            <a:r>
              <a:rPr lang="en-GB" sz="2400" b="1" dirty="0" smtClean="0"/>
              <a:t>‘Leading’ by Alex Ferguson</a:t>
            </a:r>
            <a:endParaRPr lang="en-GB" sz="2400" b="1" dirty="0"/>
          </a:p>
        </p:txBody>
      </p:sp>
      <p:sp>
        <p:nvSpPr>
          <p:cNvPr id="6" name="TextBox 5"/>
          <p:cNvSpPr txBox="1"/>
          <p:nvPr/>
        </p:nvSpPr>
        <p:spPr>
          <a:xfrm>
            <a:off x="3060700" y="2806371"/>
            <a:ext cx="6134100" cy="3323987"/>
          </a:xfrm>
          <a:prstGeom prst="rect">
            <a:avLst/>
          </a:prstGeom>
          <a:noFill/>
        </p:spPr>
        <p:txBody>
          <a:bodyPr wrap="square" rtlCol="0">
            <a:spAutoFit/>
          </a:bodyPr>
          <a:lstStyle/>
          <a:p>
            <a:endParaRPr lang="en-GB" sz="2400" dirty="0" smtClean="0"/>
          </a:p>
          <a:p>
            <a:r>
              <a:rPr lang="en-GB" sz="2400" b="1" dirty="0" smtClean="0">
                <a:solidFill>
                  <a:srgbClr val="FF0000"/>
                </a:solidFill>
              </a:rPr>
              <a:t>Favourite book as a Teenager: </a:t>
            </a:r>
          </a:p>
          <a:p>
            <a:pPr lvl="0"/>
            <a:r>
              <a:rPr lang="en-GB" sz="2400" b="1" dirty="0" smtClean="0"/>
              <a:t>‘To Kill a Mockingbird’ </a:t>
            </a:r>
            <a:r>
              <a:rPr lang="en-GB" sz="2400" b="1" dirty="0"/>
              <a:t>by </a:t>
            </a:r>
            <a:r>
              <a:rPr lang="en-GB" sz="2400" b="1" dirty="0" smtClean="0"/>
              <a:t>Harper Lee. </a:t>
            </a:r>
          </a:p>
          <a:p>
            <a:r>
              <a:rPr lang="en-GB" sz="2400" i="1" dirty="0" smtClean="0"/>
              <a:t>“</a:t>
            </a:r>
            <a:r>
              <a:rPr lang="en-GB" sz="2400" i="1" dirty="0"/>
              <a:t>R</a:t>
            </a:r>
            <a:r>
              <a:rPr lang="en-GB" sz="2400" i="1" dirty="0" smtClean="0"/>
              <a:t>ead </a:t>
            </a:r>
            <a:r>
              <a:rPr lang="en-GB" sz="2400" i="1" dirty="0"/>
              <a:t>as a teenager and subsequently read it about 6 times as a great reminder to look at issues and situations from another point of view. Still, the best book, in my opinion, ever written</a:t>
            </a:r>
            <a:r>
              <a:rPr lang="en-GB" sz="2400" i="1" dirty="0" smtClean="0"/>
              <a:t>.”</a:t>
            </a:r>
            <a:endParaRPr lang="en-GB" sz="2400" i="1" dirty="0"/>
          </a:p>
          <a:p>
            <a:endParaRPr lang="en-GB" dirty="0"/>
          </a:p>
        </p:txBody>
      </p:sp>
      <p:sp>
        <p:nvSpPr>
          <p:cNvPr id="7" name="TextBox 6"/>
          <p:cNvSpPr txBox="1"/>
          <p:nvPr/>
        </p:nvSpPr>
        <p:spPr>
          <a:xfrm>
            <a:off x="2185632" y="1522607"/>
            <a:ext cx="7659789" cy="861774"/>
          </a:xfrm>
          <a:prstGeom prst="rect">
            <a:avLst/>
          </a:prstGeom>
          <a:noFill/>
        </p:spPr>
        <p:txBody>
          <a:bodyPr wrap="none" rtlCol="0">
            <a:spAutoFit/>
          </a:bodyPr>
          <a:lstStyle/>
          <a:p>
            <a:r>
              <a:rPr lang="en-GB" sz="5000" b="1" dirty="0" smtClean="0">
                <a:solidFill>
                  <a:srgbClr val="FF0000"/>
                </a:solidFill>
              </a:rPr>
              <a:t>Mr Horberry (Head Teacher)</a:t>
            </a:r>
            <a:endParaRPr lang="en-GB" sz="5000" b="1" dirty="0">
              <a:solidFill>
                <a:srgbClr val="FF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3378" y="2461209"/>
            <a:ext cx="2640300" cy="406078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63" y="2461209"/>
            <a:ext cx="2606960" cy="4182872"/>
          </a:xfrm>
          <a:prstGeom prst="rect">
            <a:avLst/>
          </a:prstGeom>
        </p:spPr>
      </p:pic>
    </p:spTree>
    <p:extLst>
      <p:ext uri="{BB962C8B-B14F-4D97-AF65-F5344CB8AC3E}">
        <p14:creationId xmlns:p14="http://schemas.microsoft.com/office/powerpoint/2010/main" val="1494784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5" name="TextBox 4"/>
          <p:cNvSpPr txBox="1"/>
          <p:nvPr/>
        </p:nvSpPr>
        <p:spPr>
          <a:xfrm>
            <a:off x="4684593" y="2439766"/>
            <a:ext cx="3001440" cy="2585323"/>
          </a:xfrm>
          <a:prstGeom prst="rect">
            <a:avLst/>
          </a:prstGeom>
          <a:noFill/>
        </p:spPr>
        <p:txBody>
          <a:bodyPr wrap="square" rtlCol="0">
            <a:spAutoFit/>
          </a:bodyPr>
          <a:lstStyle/>
          <a:p>
            <a:r>
              <a:rPr lang="en-GB" b="1" dirty="0" smtClean="0">
                <a:solidFill>
                  <a:srgbClr val="FF0000"/>
                </a:solidFill>
              </a:rPr>
              <a:t>Last Book Read: </a:t>
            </a:r>
          </a:p>
          <a:p>
            <a:r>
              <a:rPr lang="en-GB" b="1" dirty="0" smtClean="0"/>
              <a:t>‘Twin Ambitions’ </a:t>
            </a:r>
          </a:p>
          <a:p>
            <a:r>
              <a:rPr lang="en-GB" b="1" dirty="0" smtClean="0"/>
              <a:t>by Mo Farah</a:t>
            </a:r>
          </a:p>
          <a:p>
            <a:r>
              <a:rPr lang="en-GB" i="1" dirty="0" smtClean="0"/>
              <a:t>“Mo </a:t>
            </a:r>
            <a:r>
              <a:rPr lang="en-GB" i="1" dirty="0"/>
              <a:t>Farah’s autobiography (typical for a PE teacher</a:t>
            </a:r>
            <a:r>
              <a:rPr lang="en-GB" i="1" dirty="0" smtClean="0"/>
              <a:t>).”</a:t>
            </a:r>
          </a:p>
          <a:p>
            <a:r>
              <a:rPr lang="en-GB" b="1" dirty="0" smtClean="0">
                <a:solidFill>
                  <a:srgbClr val="FF0000"/>
                </a:solidFill>
              </a:rPr>
              <a:t>Currently Reading:</a:t>
            </a:r>
          </a:p>
          <a:p>
            <a:r>
              <a:rPr lang="en-GB" b="1" dirty="0" smtClean="0"/>
              <a:t>‘Thin Air’ </a:t>
            </a:r>
            <a:r>
              <a:rPr lang="en-GB" b="1" dirty="0"/>
              <a:t>by Ann </a:t>
            </a:r>
            <a:r>
              <a:rPr lang="en-GB" b="1" dirty="0" err="1"/>
              <a:t>Cleeves</a:t>
            </a:r>
            <a:r>
              <a:rPr lang="en-GB" b="1" dirty="0"/>
              <a:t> </a:t>
            </a:r>
            <a:endParaRPr lang="en-GB" b="1" dirty="0" smtClean="0"/>
          </a:p>
          <a:p>
            <a:r>
              <a:rPr lang="en-GB" i="1" dirty="0" smtClean="0"/>
              <a:t>“I </a:t>
            </a:r>
            <a:r>
              <a:rPr lang="en-GB" i="1" dirty="0"/>
              <a:t>think it was one of the Shetland TV series </a:t>
            </a:r>
            <a:r>
              <a:rPr lang="en-GB" i="1" dirty="0" smtClean="0"/>
              <a:t>storylines.”</a:t>
            </a:r>
            <a:r>
              <a:rPr lang="en-GB" sz="1500" i="1" dirty="0"/>
              <a:t> </a:t>
            </a:r>
          </a:p>
        </p:txBody>
      </p:sp>
      <p:sp>
        <p:nvSpPr>
          <p:cNvPr id="6" name="TextBox 5"/>
          <p:cNvSpPr txBox="1"/>
          <p:nvPr/>
        </p:nvSpPr>
        <p:spPr>
          <a:xfrm>
            <a:off x="93676" y="4979821"/>
            <a:ext cx="7878348" cy="1815882"/>
          </a:xfrm>
          <a:prstGeom prst="rect">
            <a:avLst/>
          </a:prstGeom>
          <a:noFill/>
        </p:spPr>
        <p:txBody>
          <a:bodyPr wrap="square" rtlCol="0">
            <a:spAutoFit/>
          </a:bodyPr>
          <a:lstStyle/>
          <a:p>
            <a:r>
              <a:rPr lang="en-GB" sz="1600" b="1" dirty="0" smtClean="0">
                <a:solidFill>
                  <a:srgbClr val="FF0000"/>
                </a:solidFill>
              </a:rPr>
              <a:t>Favourite book as a Teenager: </a:t>
            </a:r>
            <a:endParaRPr lang="en-GB" sz="1600" b="1" dirty="0">
              <a:solidFill>
                <a:srgbClr val="FF0000"/>
              </a:solidFill>
            </a:endParaRPr>
          </a:p>
          <a:p>
            <a:r>
              <a:rPr lang="en-GB" sz="1600" b="1" dirty="0" smtClean="0"/>
              <a:t>‘The Changeling’ </a:t>
            </a:r>
            <a:r>
              <a:rPr lang="en-GB" sz="1600" b="1" dirty="0"/>
              <a:t>by Robin Jenkins </a:t>
            </a:r>
            <a:endParaRPr lang="en-GB" sz="1600" b="1" dirty="0" smtClean="0"/>
          </a:p>
          <a:p>
            <a:r>
              <a:rPr lang="en-GB" sz="1600" i="1" dirty="0" smtClean="0"/>
              <a:t>“This </a:t>
            </a:r>
            <a:r>
              <a:rPr lang="en-GB" sz="1600" i="1" dirty="0"/>
              <a:t>was my RPR book for Higher English but I also ended up loving the </a:t>
            </a:r>
            <a:r>
              <a:rPr lang="en-GB" sz="1600" i="1" dirty="0" smtClean="0"/>
              <a:t>story</a:t>
            </a:r>
            <a:endParaRPr lang="en-GB" sz="1600" i="1" dirty="0"/>
          </a:p>
          <a:p>
            <a:r>
              <a:rPr lang="en-GB" sz="1600" b="1" dirty="0" smtClean="0">
                <a:solidFill>
                  <a:srgbClr val="FF0000"/>
                </a:solidFill>
              </a:rPr>
              <a:t>Favourite book ever: </a:t>
            </a:r>
          </a:p>
          <a:p>
            <a:r>
              <a:rPr lang="en-GB" sz="1600" b="1" dirty="0" smtClean="0"/>
              <a:t>‘Playing </a:t>
            </a:r>
            <a:r>
              <a:rPr lang="en-GB" sz="1600" b="1" dirty="0"/>
              <a:t>the Moldovans at </a:t>
            </a:r>
            <a:r>
              <a:rPr lang="en-GB" sz="1600" b="1" dirty="0" smtClean="0"/>
              <a:t>Tennis’ by Tony Hawk</a:t>
            </a:r>
          </a:p>
          <a:p>
            <a:r>
              <a:rPr lang="en-GB" sz="1600" i="1" dirty="0" smtClean="0"/>
              <a:t>“About a </a:t>
            </a:r>
            <a:r>
              <a:rPr lang="en-GB" sz="1600" i="1" dirty="0"/>
              <a:t>pub bet that ended up with him travelling around Europe, finding and then taking on the Moldovan football team at Tennis (it’s as daft as it sounds but I found it hilarious</a:t>
            </a:r>
            <a:r>
              <a:rPr lang="en-GB" sz="1600" i="1" dirty="0" smtClean="0"/>
              <a:t>)!”</a:t>
            </a:r>
            <a:endParaRPr lang="en-GB" sz="1600" i="1" dirty="0"/>
          </a:p>
        </p:txBody>
      </p:sp>
      <p:sp>
        <p:nvSpPr>
          <p:cNvPr id="7" name="TextBox 6"/>
          <p:cNvSpPr txBox="1"/>
          <p:nvPr/>
        </p:nvSpPr>
        <p:spPr>
          <a:xfrm>
            <a:off x="6015644" y="1616306"/>
            <a:ext cx="4131003" cy="861774"/>
          </a:xfrm>
          <a:prstGeom prst="rect">
            <a:avLst/>
          </a:prstGeom>
          <a:noFill/>
        </p:spPr>
        <p:txBody>
          <a:bodyPr wrap="none" rtlCol="0">
            <a:spAutoFit/>
          </a:bodyPr>
          <a:lstStyle/>
          <a:p>
            <a:r>
              <a:rPr lang="en-GB" sz="5000" b="1" dirty="0" smtClean="0">
                <a:solidFill>
                  <a:srgbClr val="FF0000"/>
                </a:solidFill>
              </a:rPr>
              <a:t>Mr Milne (P.E.)</a:t>
            </a:r>
            <a:endParaRPr lang="en-GB" sz="5000" b="1"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6625" y="3283606"/>
            <a:ext cx="2160474" cy="330698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639" y="3280186"/>
            <a:ext cx="2160474" cy="331040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994" y="1592718"/>
            <a:ext cx="2185696" cy="338177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9521" y="1592718"/>
            <a:ext cx="2174776" cy="3381777"/>
          </a:xfrm>
          <a:prstGeom prst="rect">
            <a:avLst/>
          </a:prstGeom>
        </p:spPr>
      </p:pic>
    </p:spTree>
    <p:extLst>
      <p:ext uri="{BB962C8B-B14F-4D97-AF65-F5344CB8AC3E}">
        <p14:creationId xmlns:p14="http://schemas.microsoft.com/office/powerpoint/2010/main" val="4165128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5" name="TextBox 4"/>
          <p:cNvSpPr txBox="1"/>
          <p:nvPr/>
        </p:nvSpPr>
        <p:spPr>
          <a:xfrm>
            <a:off x="2926149" y="2373857"/>
            <a:ext cx="6131671" cy="2169825"/>
          </a:xfrm>
          <a:prstGeom prst="rect">
            <a:avLst/>
          </a:prstGeom>
          <a:noFill/>
        </p:spPr>
        <p:txBody>
          <a:bodyPr wrap="square" rtlCol="0">
            <a:spAutoFit/>
          </a:bodyPr>
          <a:lstStyle/>
          <a:p>
            <a:r>
              <a:rPr lang="en-GB" sz="1500" b="1" dirty="0" smtClean="0">
                <a:solidFill>
                  <a:srgbClr val="FF0000"/>
                </a:solidFill>
              </a:rPr>
              <a:t>Recommended Read: </a:t>
            </a:r>
          </a:p>
          <a:p>
            <a:r>
              <a:rPr lang="en-GB" sz="1500" b="1" dirty="0" smtClean="0"/>
              <a:t>‘Harry Potter and the Order of the Phoenix’ by J.K. Rowling</a:t>
            </a:r>
            <a:endParaRPr lang="en-GB" sz="1500" b="1" dirty="0"/>
          </a:p>
          <a:p>
            <a:r>
              <a:rPr lang="en-GB" sz="1500" i="1" dirty="0" smtClean="0"/>
              <a:t>“</a:t>
            </a:r>
            <a:r>
              <a:rPr lang="en-GB" sz="1500" i="1" dirty="0"/>
              <a:t>E</a:t>
            </a:r>
            <a:r>
              <a:rPr lang="en-GB" sz="1500" i="1" dirty="0" smtClean="0"/>
              <a:t>asily </a:t>
            </a:r>
            <a:r>
              <a:rPr lang="en-GB" sz="1500" i="1" dirty="0"/>
              <a:t>one of the most accessible and relatable choices in the series for teenagers at School as it follows Harry’s trials and tribulations going through his 5</a:t>
            </a:r>
            <a:r>
              <a:rPr lang="en-GB" sz="1500" i="1" baseline="30000" dirty="0"/>
              <a:t>th</a:t>
            </a:r>
            <a:r>
              <a:rPr lang="en-GB" sz="1500" i="1" dirty="0"/>
              <a:t> Year at Hogwarts School of Witchcraft and Wizardry. Relationship trouble, bullying, overbearing and potentially mentally unstable </a:t>
            </a:r>
            <a:r>
              <a:rPr lang="en-GB" sz="1500" i="1" dirty="0" smtClean="0"/>
              <a:t>teachers- </a:t>
            </a:r>
            <a:r>
              <a:rPr lang="en-GB" sz="1500" i="1" dirty="0"/>
              <a:t>what isn’t there to love for our </a:t>
            </a:r>
            <a:r>
              <a:rPr lang="en-GB" sz="1500" i="1" dirty="0" smtClean="0"/>
              <a:t>angst-y</a:t>
            </a:r>
            <a:r>
              <a:rPr lang="en-GB" sz="1500" i="1" dirty="0"/>
              <a:t>, hormonal, Nirvana loving cherubs, dealing with the gauntlet that is public school in the </a:t>
            </a:r>
            <a:r>
              <a:rPr lang="en-GB" sz="1500" i="1" dirty="0" smtClean="0"/>
              <a:t>North </a:t>
            </a:r>
            <a:r>
              <a:rPr lang="en-GB" sz="1500" i="1" dirty="0"/>
              <a:t>E</a:t>
            </a:r>
            <a:r>
              <a:rPr lang="en-GB" sz="1500" i="1" dirty="0" smtClean="0"/>
              <a:t>ast </a:t>
            </a:r>
            <a:r>
              <a:rPr lang="en-GB" sz="1500" i="1" dirty="0"/>
              <a:t>of Scotland</a:t>
            </a:r>
            <a:r>
              <a:rPr lang="en-GB" sz="1500" i="1" dirty="0" smtClean="0"/>
              <a:t>?”</a:t>
            </a:r>
            <a:endParaRPr lang="en-GB" sz="1500" i="1" dirty="0"/>
          </a:p>
          <a:p>
            <a:endParaRPr lang="en-GB" sz="1500" i="1" dirty="0"/>
          </a:p>
        </p:txBody>
      </p:sp>
      <p:sp>
        <p:nvSpPr>
          <p:cNvPr id="6" name="TextBox 5"/>
          <p:cNvSpPr txBox="1"/>
          <p:nvPr/>
        </p:nvSpPr>
        <p:spPr>
          <a:xfrm>
            <a:off x="2926149" y="4092253"/>
            <a:ext cx="6266221" cy="2446824"/>
          </a:xfrm>
          <a:prstGeom prst="rect">
            <a:avLst/>
          </a:prstGeom>
          <a:noFill/>
        </p:spPr>
        <p:txBody>
          <a:bodyPr wrap="square" rtlCol="0">
            <a:spAutoFit/>
          </a:bodyPr>
          <a:lstStyle/>
          <a:p>
            <a:endParaRPr lang="en-GB" dirty="0" smtClean="0"/>
          </a:p>
          <a:p>
            <a:r>
              <a:rPr lang="en-GB" sz="1500" b="1" dirty="0" smtClean="0">
                <a:solidFill>
                  <a:srgbClr val="FF0000"/>
                </a:solidFill>
              </a:rPr>
              <a:t>Favourite books as a Teenager: </a:t>
            </a:r>
            <a:r>
              <a:rPr lang="en-GB" sz="1500" b="1" dirty="0" smtClean="0"/>
              <a:t>‘</a:t>
            </a:r>
            <a:r>
              <a:rPr lang="en-GB" sz="1500" b="1" dirty="0" err="1" smtClean="0"/>
              <a:t>Eragon</a:t>
            </a:r>
            <a:r>
              <a:rPr lang="en-GB" sz="1500" b="1" dirty="0" smtClean="0"/>
              <a:t>’ </a:t>
            </a:r>
            <a:r>
              <a:rPr lang="en-GB" sz="1500" b="1" dirty="0"/>
              <a:t>by Christopher </a:t>
            </a:r>
            <a:r>
              <a:rPr lang="en-GB" sz="1500" b="1" dirty="0" err="1" smtClean="0"/>
              <a:t>Paolini</a:t>
            </a:r>
            <a:endParaRPr lang="en-GB" sz="1500" b="1" dirty="0" smtClean="0"/>
          </a:p>
          <a:p>
            <a:r>
              <a:rPr lang="en-GB" sz="1500" i="1" dirty="0" smtClean="0"/>
              <a:t>“Part </a:t>
            </a:r>
            <a:r>
              <a:rPr lang="en-GB" sz="1500" i="1" dirty="0"/>
              <a:t>of the </a:t>
            </a:r>
            <a:r>
              <a:rPr lang="en-GB" sz="1500" i="1" dirty="0" smtClean="0"/>
              <a:t>‘Inheritance’ </a:t>
            </a:r>
            <a:r>
              <a:rPr lang="en-GB" sz="1500" i="1" dirty="0"/>
              <a:t>Series, which is heavily inspired by the works of J.R.R Tolkien, particularly the High Fantasy setting, heavy detail on creating a world and its inhabitants, and an emphasis on storytelling. </a:t>
            </a:r>
            <a:r>
              <a:rPr lang="en-GB" sz="1500" i="1" dirty="0" smtClean="0"/>
              <a:t>The </a:t>
            </a:r>
            <a:r>
              <a:rPr lang="en-GB" sz="1500" i="1" dirty="0"/>
              <a:t>story </a:t>
            </a:r>
            <a:r>
              <a:rPr lang="en-GB" sz="1500" i="1" dirty="0" smtClean="0"/>
              <a:t>is </a:t>
            </a:r>
            <a:r>
              <a:rPr lang="en-GB" sz="1500" i="1" dirty="0"/>
              <a:t>centred around a teenage boy who discovers a Dragon Egg in the wilderness near his village and goes on an adventure filled with Swords, </a:t>
            </a:r>
            <a:r>
              <a:rPr lang="en-GB" sz="1500" i="1" dirty="0" smtClean="0"/>
              <a:t>Sorcery </a:t>
            </a:r>
            <a:r>
              <a:rPr lang="en-GB" sz="1500" i="1" dirty="0"/>
              <a:t>and some interesting twists and turns, all of which will appeal to readers of all ages but is easily accessible to younger readers who struggle to get into reading! Also Dragons are awesome so that alone makes it worth a </a:t>
            </a:r>
            <a:r>
              <a:rPr lang="en-GB" sz="1500" i="1" dirty="0" smtClean="0"/>
              <a:t>read.”</a:t>
            </a:r>
            <a:endParaRPr lang="en-GB" sz="1500" i="1" dirty="0"/>
          </a:p>
        </p:txBody>
      </p:sp>
      <p:sp>
        <p:nvSpPr>
          <p:cNvPr id="7" name="TextBox 6"/>
          <p:cNvSpPr txBox="1"/>
          <p:nvPr/>
        </p:nvSpPr>
        <p:spPr>
          <a:xfrm>
            <a:off x="2185632" y="1522607"/>
            <a:ext cx="7611699" cy="861774"/>
          </a:xfrm>
          <a:prstGeom prst="rect">
            <a:avLst/>
          </a:prstGeom>
          <a:noFill/>
        </p:spPr>
        <p:txBody>
          <a:bodyPr wrap="none" rtlCol="0">
            <a:spAutoFit/>
          </a:bodyPr>
          <a:lstStyle/>
          <a:p>
            <a:r>
              <a:rPr lang="en-GB" sz="5000" b="1" dirty="0" smtClean="0">
                <a:solidFill>
                  <a:srgbClr val="FF0000"/>
                </a:solidFill>
              </a:rPr>
              <a:t>Mr Strachan (Pupil Support)</a:t>
            </a:r>
            <a:endParaRPr lang="en-GB" sz="5000" b="1" dirty="0">
              <a:solidFill>
                <a:srgbClr val="FF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270" y="2373857"/>
            <a:ext cx="2664879" cy="413159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2370" y="2384381"/>
            <a:ext cx="2664879" cy="4131595"/>
          </a:xfrm>
          <a:prstGeom prst="rect">
            <a:avLst/>
          </a:prstGeom>
        </p:spPr>
      </p:pic>
    </p:spTree>
    <p:extLst>
      <p:ext uri="{BB962C8B-B14F-4D97-AF65-F5344CB8AC3E}">
        <p14:creationId xmlns:p14="http://schemas.microsoft.com/office/powerpoint/2010/main" val="2609402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5" name="TextBox 4"/>
          <p:cNvSpPr txBox="1"/>
          <p:nvPr/>
        </p:nvSpPr>
        <p:spPr>
          <a:xfrm>
            <a:off x="3060699" y="2579577"/>
            <a:ext cx="6131671" cy="2262158"/>
          </a:xfrm>
          <a:prstGeom prst="rect">
            <a:avLst/>
          </a:prstGeom>
          <a:noFill/>
        </p:spPr>
        <p:txBody>
          <a:bodyPr wrap="square" rtlCol="0">
            <a:spAutoFit/>
          </a:bodyPr>
          <a:lstStyle/>
          <a:p>
            <a:r>
              <a:rPr lang="en-GB" b="1" dirty="0" smtClean="0">
                <a:solidFill>
                  <a:srgbClr val="FF0000"/>
                </a:solidFill>
              </a:rPr>
              <a:t>Recommended Read: </a:t>
            </a:r>
          </a:p>
          <a:p>
            <a:r>
              <a:rPr lang="en-GB" i="1" dirty="0" smtClean="0"/>
              <a:t>“I </a:t>
            </a:r>
            <a:r>
              <a:rPr lang="en-GB" i="1" dirty="0"/>
              <a:t>love </a:t>
            </a:r>
            <a:r>
              <a:rPr lang="en-GB" i="1" dirty="0" smtClean="0"/>
              <a:t>well-written </a:t>
            </a:r>
            <a:r>
              <a:rPr lang="en-GB" i="1" dirty="0"/>
              <a:t>crime novels like those by</a:t>
            </a:r>
            <a:r>
              <a:rPr lang="en-GB" b="1" dirty="0"/>
              <a:t> Ian Rankin, Stewart MacBride, Val </a:t>
            </a:r>
            <a:r>
              <a:rPr lang="en-GB" b="1" dirty="0" err="1"/>
              <a:t>McDiarmid</a:t>
            </a:r>
            <a:r>
              <a:rPr lang="en-GB" b="1" dirty="0"/>
              <a:t> </a:t>
            </a:r>
            <a:r>
              <a:rPr lang="en-GB" i="1" dirty="0"/>
              <a:t>and</a:t>
            </a:r>
            <a:r>
              <a:rPr lang="en-GB" b="1" dirty="0"/>
              <a:t> Denise Mina </a:t>
            </a:r>
            <a:r>
              <a:rPr lang="en-GB" i="1" dirty="0" smtClean="0"/>
              <a:t>(who </a:t>
            </a:r>
            <a:r>
              <a:rPr lang="en-GB" i="1" dirty="0"/>
              <a:t>I have just </a:t>
            </a:r>
            <a:r>
              <a:rPr lang="en-GB" i="1" dirty="0" smtClean="0"/>
              <a:t>discovered).</a:t>
            </a:r>
            <a:r>
              <a:rPr lang="en-GB" i="1" dirty="0"/>
              <a:t>  I have nearly every novel </a:t>
            </a:r>
            <a:r>
              <a:rPr lang="en-GB" b="1" dirty="0"/>
              <a:t>Terry Pratchett </a:t>
            </a:r>
            <a:r>
              <a:rPr lang="en-GB" i="1" dirty="0"/>
              <a:t>ever wrote and also wish that </a:t>
            </a:r>
            <a:r>
              <a:rPr lang="en-GB" b="1" dirty="0"/>
              <a:t>Peter May </a:t>
            </a:r>
            <a:r>
              <a:rPr lang="en-GB" i="1" dirty="0"/>
              <a:t>would complete the final in his </a:t>
            </a:r>
            <a:r>
              <a:rPr lang="en-GB" b="1" i="1" dirty="0" smtClean="0"/>
              <a:t>‘Enzo’ </a:t>
            </a:r>
            <a:r>
              <a:rPr lang="en-GB" i="1" dirty="0"/>
              <a:t>series.  </a:t>
            </a:r>
            <a:r>
              <a:rPr lang="en-GB" b="1" dirty="0"/>
              <a:t>May’s </a:t>
            </a:r>
            <a:r>
              <a:rPr lang="en-GB" b="1" dirty="0" smtClean="0"/>
              <a:t>‘Entry Island’ </a:t>
            </a:r>
            <a:r>
              <a:rPr lang="en-GB" i="1" dirty="0"/>
              <a:t>is one of my current favourites</a:t>
            </a:r>
            <a:r>
              <a:rPr lang="en-GB" i="1" dirty="0" smtClean="0"/>
              <a:t>.”</a:t>
            </a:r>
            <a:endParaRPr lang="en-GB" i="1" dirty="0"/>
          </a:p>
          <a:p>
            <a:endParaRPr lang="en-GB" sz="1500" i="1" dirty="0"/>
          </a:p>
        </p:txBody>
      </p:sp>
      <p:sp>
        <p:nvSpPr>
          <p:cNvPr id="6" name="TextBox 5"/>
          <p:cNvSpPr txBox="1"/>
          <p:nvPr/>
        </p:nvSpPr>
        <p:spPr>
          <a:xfrm>
            <a:off x="3016301" y="4406117"/>
            <a:ext cx="6266221" cy="1692771"/>
          </a:xfrm>
          <a:prstGeom prst="rect">
            <a:avLst/>
          </a:prstGeom>
          <a:noFill/>
        </p:spPr>
        <p:txBody>
          <a:bodyPr wrap="square" rtlCol="0">
            <a:spAutoFit/>
          </a:bodyPr>
          <a:lstStyle/>
          <a:p>
            <a:endParaRPr lang="en-GB" dirty="0" smtClean="0"/>
          </a:p>
          <a:p>
            <a:r>
              <a:rPr lang="en-GB" b="1" dirty="0" smtClean="0">
                <a:solidFill>
                  <a:srgbClr val="FF0000"/>
                </a:solidFill>
              </a:rPr>
              <a:t>Favourite books as a Teenager: </a:t>
            </a:r>
          </a:p>
          <a:p>
            <a:r>
              <a:rPr lang="en-GB" i="1" dirty="0" smtClean="0"/>
              <a:t>“The </a:t>
            </a:r>
            <a:r>
              <a:rPr lang="en-GB" i="1" dirty="0"/>
              <a:t>classics like </a:t>
            </a:r>
            <a:r>
              <a:rPr lang="en-GB" b="1" i="1" dirty="0" smtClean="0"/>
              <a:t>‘</a:t>
            </a:r>
            <a:r>
              <a:rPr lang="en-GB" b="1" dirty="0" smtClean="0"/>
              <a:t>Jane Eyre’, ‘Wuthering Heights’</a:t>
            </a:r>
            <a:r>
              <a:rPr lang="en-GB" dirty="0" smtClean="0"/>
              <a:t> </a:t>
            </a:r>
            <a:r>
              <a:rPr lang="en-GB" dirty="0"/>
              <a:t>and </a:t>
            </a:r>
            <a:r>
              <a:rPr lang="en-GB" b="1" dirty="0" smtClean="0"/>
              <a:t>‘Tess </a:t>
            </a:r>
            <a:r>
              <a:rPr lang="en-GB" b="1" dirty="0"/>
              <a:t>of the </a:t>
            </a:r>
            <a:r>
              <a:rPr lang="en-GB" b="1" dirty="0" smtClean="0"/>
              <a:t>D’Urbervilles’.</a:t>
            </a:r>
            <a:r>
              <a:rPr lang="en-GB" i="1" dirty="0"/>
              <a:t>  I liked strong characterisation and an ending </a:t>
            </a:r>
            <a:r>
              <a:rPr lang="en-GB" i="1" dirty="0" smtClean="0"/>
              <a:t>which satisfyingly </a:t>
            </a:r>
            <a:r>
              <a:rPr lang="en-GB" i="1" dirty="0"/>
              <a:t>completed the main plot</a:t>
            </a:r>
            <a:r>
              <a:rPr lang="en-GB" i="1" dirty="0" smtClean="0"/>
              <a:t>.”</a:t>
            </a:r>
            <a:endParaRPr lang="en-GB" i="1" dirty="0"/>
          </a:p>
          <a:p>
            <a:r>
              <a:rPr lang="en-GB" sz="1400" dirty="0"/>
              <a:t> </a:t>
            </a:r>
          </a:p>
        </p:txBody>
      </p:sp>
      <p:sp>
        <p:nvSpPr>
          <p:cNvPr id="7" name="TextBox 6"/>
          <p:cNvSpPr txBox="1"/>
          <p:nvPr/>
        </p:nvSpPr>
        <p:spPr>
          <a:xfrm>
            <a:off x="3320720" y="1576098"/>
            <a:ext cx="5567230" cy="861774"/>
          </a:xfrm>
          <a:prstGeom prst="rect">
            <a:avLst/>
          </a:prstGeom>
          <a:noFill/>
        </p:spPr>
        <p:txBody>
          <a:bodyPr wrap="none" rtlCol="0">
            <a:spAutoFit/>
          </a:bodyPr>
          <a:lstStyle/>
          <a:p>
            <a:r>
              <a:rPr lang="en-GB" sz="5000" b="1" dirty="0" smtClean="0">
                <a:solidFill>
                  <a:srgbClr val="FF0000"/>
                </a:solidFill>
              </a:rPr>
              <a:t>Mrs McKay (English)</a:t>
            </a:r>
            <a:endParaRPr lang="en-GB" sz="5000" b="1"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56" y="2437872"/>
            <a:ext cx="2702045" cy="412176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2370" y="2437872"/>
            <a:ext cx="2684516" cy="4121764"/>
          </a:xfrm>
          <a:prstGeom prst="rect">
            <a:avLst/>
          </a:prstGeom>
        </p:spPr>
      </p:pic>
    </p:spTree>
    <p:extLst>
      <p:ext uri="{BB962C8B-B14F-4D97-AF65-F5344CB8AC3E}">
        <p14:creationId xmlns:p14="http://schemas.microsoft.com/office/powerpoint/2010/main" val="965521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75" y="229184"/>
            <a:ext cx="12013225" cy="1631216"/>
          </a:xfrm>
          <a:prstGeom prst="rect">
            <a:avLst/>
          </a:prstGeom>
          <a:noFill/>
        </p:spPr>
        <p:txBody>
          <a:bodyPr wrap="none" rtlCol="0">
            <a:spAutoFit/>
          </a:bodyPr>
          <a:lstStyle/>
          <a:p>
            <a:r>
              <a:rPr lang="en-GB" sz="10000" b="1" dirty="0" smtClean="0">
                <a:solidFill>
                  <a:srgbClr val="FF0000"/>
                </a:solidFill>
                <a:latin typeface="Lucida Handwriting" panose="03010101010101010101" pitchFamily="66" charset="0"/>
              </a:rPr>
              <a:t>Teacher Reads…</a:t>
            </a:r>
            <a:endParaRPr lang="en-GB" sz="10000" b="1" dirty="0">
              <a:solidFill>
                <a:srgbClr val="FF0000"/>
              </a:solidFill>
              <a:latin typeface="Lucida Handwriting" panose="03010101010101010101" pitchFamily="66" charset="0"/>
            </a:endParaRPr>
          </a:p>
        </p:txBody>
      </p:sp>
      <p:sp>
        <p:nvSpPr>
          <p:cNvPr id="5" name="TextBox 4"/>
          <p:cNvSpPr txBox="1"/>
          <p:nvPr/>
        </p:nvSpPr>
        <p:spPr>
          <a:xfrm>
            <a:off x="5992349" y="2477831"/>
            <a:ext cx="3319076" cy="2862322"/>
          </a:xfrm>
          <a:prstGeom prst="rect">
            <a:avLst/>
          </a:prstGeom>
          <a:noFill/>
        </p:spPr>
        <p:txBody>
          <a:bodyPr wrap="square" rtlCol="0">
            <a:spAutoFit/>
          </a:bodyPr>
          <a:lstStyle/>
          <a:p>
            <a:r>
              <a:rPr lang="en-GB" b="1" dirty="0" smtClean="0">
                <a:solidFill>
                  <a:srgbClr val="FF0000"/>
                </a:solidFill>
              </a:rPr>
              <a:t>Recommended Read: </a:t>
            </a:r>
          </a:p>
          <a:p>
            <a:r>
              <a:rPr lang="en-GB" i="1" dirty="0" smtClean="0"/>
              <a:t>“I </a:t>
            </a:r>
            <a:r>
              <a:rPr lang="en-GB" i="1" dirty="0"/>
              <a:t>have just finished reading </a:t>
            </a:r>
            <a:r>
              <a:rPr lang="en-GB" b="1" i="1" dirty="0" smtClean="0"/>
              <a:t>‘</a:t>
            </a:r>
            <a:r>
              <a:rPr lang="en-GB" b="1" i="1" dirty="0" err="1" smtClean="0"/>
              <a:t>Neverwhere</a:t>
            </a:r>
            <a:r>
              <a:rPr lang="en-GB" b="1" i="1" dirty="0" smtClean="0"/>
              <a:t>’ </a:t>
            </a:r>
            <a:r>
              <a:rPr lang="en-GB" b="1" i="1" dirty="0"/>
              <a:t>by Neil </a:t>
            </a:r>
            <a:r>
              <a:rPr lang="en-GB" b="1" i="1" dirty="0" err="1"/>
              <a:t>Gaiman</a:t>
            </a:r>
            <a:r>
              <a:rPr lang="en-GB" i="1" dirty="0"/>
              <a:t>. I really like his books as he is good at taking the normal and day-to-day and making it extra-ordinary. I recently visited London, making this book all the more special as I could visualise the places he was writing about easily</a:t>
            </a:r>
            <a:r>
              <a:rPr lang="en-GB" i="1" dirty="0" smtClean="0"/>
              <a:t>.”</a:t>
            </a:r>
            <a:endParaRPr lang="en-GB" i="1" dirty="0"/>
          </a:p>
        </p:txBody>
      </p:sp>
      <p:sp>
        <p:nvSpPr>
          <p:cNvPr id="6" name="TextBox 5"/>
          <p:cNvSpPr txBox="1"/>
          <p:nvPr/>
        </p:nvSpPr>
        <p:spPr>
          <a:xfrm>
            <a:off x="332452" y="5318281"/>
            <a:ext cx="9091736" cy="1200329"/>
          </a:xfrm>
          <a:prstGeom prst="rect">
            <a:avLst/>
          </a:prstGeom>
          <a:noFill/>
        </p:spPr>
        <p:txBody>
          <a:bodyPr wrap="square" rtlCol="0">
            <a:spAutoFit/>
          </a:bodyPr>
          <a:lstStyle/>
          <a:p>
            <a:r>
              <a:rPr lang="en-GB" b="1" dirty="0">
                <a:solidFill>
                  <a:srgbClr val="FF0000"/>
                </a:solidFill>
              </a:rPr>
              <a:t>Favourite books as a Teenager: </a:t>
            </a:r>
            <a:r>
              <a:rPr lang="en-GB" b="1" i="1" dirty="0" smtClean="0"/>
              <a:t>‘Chaos </a:t>
            </a:r>
            <a:r>
              <a:rPr lang="en-GB" b="1" i="1" dirty="0"/>
              <a:t>Walking </a:t>
            </a:r>
            <a:r>
              <a:rPr lang="en-GB" b="1" i="1" dirty="0" smtClean="0"/>
              <a:t>Trilogy’ </a:t>
            </a:r>
            <a:r>
              <a:rPr lang="en-GB" b="1" i="1" dirty="0"/>
              <a:t>by Patrick </a:t>
            </a:r>
            <a:r>
              <a:rPr lang="en-GB" b="1" i="1" dirty="0" smtClean="0"/>
              <a:t>Ness. </a:t>
            </a:r>
          </a:p>
          <a:p>
            <a:r>
              <a:rPr lang="en-GB" i="1" dirty="0"/>
              <a:t>“Still my favourite, </a:t>
            </a:r>
            <a:r>
              <a:rPr lang="en-GB" i="1" dirty="0" smtClean="0"/>
              <a:t>they </a:t>
            </a:r>
            <a:r>
              <a:rPr lang="en-GB" i="1" dirty="0"/>
              <a:t>are set on another planet with very different natural rules to ours. I like the way that the author narrates this book through his 3 main characters and uses different effects throughout to express the story</a:t>
            </a:r>
            <a:r>
              <a:rPr lang="en-GB" i="1" dirty="0" smtClean="0"/>
              <a:t>.”</a:t>
            </a:r>
            <a:endParaRPr lang="en-GB" i="1" dirty="0"/>
          </a:p>
        </p:txBody>
      </p:sp>
      <p:sp>
        <p:nvSpPr>
          <p:cNvPr id="7" name="TextBox 6"/>
          <p:cNvSpPr txBox="1"/>
          <p:nvPr/>
        </p:nvSpPr>
        <p:spPr>
          <a:xfrm>
            <a:off x="2542213" y="1498689"/>
            <a:ext cx="7180299" cy="861774"/>
          </a:xfrm>
          <a:prstGeom prst="rect">
            <a:avLst/>
          </a:prstGeom>
          <a:noFill/>
        </p:spPr>
        <p:txBody>
          <a:bodyPr wrap="none" rtlCol="0">
            <a:spAutoFit/>
          </a:bodyPr>
          <a:lstStyle/>
          <a:p>
            <a:r>
              <a:rPr lang="en-GB" sz="5000" b="1" dirty="0" smtClean="0">
                <a:solidFill>
                  <a:srgbClr val="FF0000"/>
                </a:solidFill>
              </a:rPr>
              <a:t>Miss </a:t>
            </a:r>
            <a:r>
              <a:rPr lang="en-GB" sz="5000" b="1" dirty="0" smtClean="0">
                <a:solidFill>
                  <a:srgbClr val="FF0000"/>
                </a:solidFill>
              </a:rPr>
              <a:t>MacFarlane </a:t>
            </a:r>
            <a:r>
              <a:rPr lang="en-GB" sz="5000" b="1" dirty="0" smtClean="0">
                <a:solidFill>
                  <a:srgbClr val="FF0000"/>
                </a:solidFill>
              </a:rPr>
              <a:t>(Biology)</a:t>
            </a:r>
            <a:endParaRPr lang="en-GB" sz="5000" b="1" dirty="0">
              <a:solidFill>
                <a:srgbClr val="FF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134" y="2199845"/>
            <a:ext cx="2340864" cy="359968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52" y="2360463"/>
            <a:ext cx="5578951" cy="2996507"/>
          </a:xfrm>
          <a:prstGeom prst="rect">
            <a:avLst/>
          </a:prstGeom>
        </p:spPr>
      </p:pic>
    </p:spTree>
    <p:extLst>
      <p:ext uri="{BB962C8B-B14F-4D97-AF65-F5344CB8AC3E}">
        <p14:creationId xmlns:p14="http://schemas.microsoft.com/office/powerpoint/2010/main" val="1900567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TotalTime>
  <Words>3291</Words>
  <Application>Microsoft Office PowerPoint</Application>
  <PresentationFormat>Widescreen</PresentationFormat>
  <Paragraphs>208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Lucida Handwriting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Aberdeenshire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Alastair Henderson</dc:creator>
  <cp:lastModifiedBy>Alastair Henderson</cp:lastModifiedBy>
  <cp:revision>111</cp:revision>
  <dcterms:created xsi:type="dcterms:W3CDTF">2016-11-21T15:43:20Z</dcterms:created>
  <dcterms:modified xsi:type="dcterms:W3CDTF">2016-12-01T14:14:33Z</dcterms:modified>
</cp:coreProperties>
</file>