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318" r:id="rId3"/>
    <p:sldId id="279" r:id="rId4"/>
    <p:sldId id="282" r:id="rId5"/>
    <p:sldId id="284" r:id="rId6"/>
    <p:sldId id="315" r:id="rId7"/>
    <p:sldId id="317" r:id="rId8"/>
    <p:sldId id="275" r:id="rId9"/>
    <p:sldId id="314" r:id="rId10"/>
    <p:sldId id="276" r:id="rId11"/>
    <p:sldId id="277" r:id="rId12"/>
    <p:sldId id="302" r:id="rId13"/>
    <p:sldId id="285" r:id="rId14"/>
    <p:sldId id="289" r:id="rId15"/>
    <p:sldId id="290" r:id="rId16"/>
    <p:sldId id="292" r:id="rId17"/>
    <p:sldId id="295" r:id="rId18"/>
    <p:sldId id="296" r:id="rId19"/>
    <p:sldId id="297" r:id="rId20"/>
    <p:sldId id="300" r:id="rId21"/>
    <p:sldId id="298" r:id="rId22"/>
    <p:sldId id="299"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tair Henderson" initials="AH" lastIdx="1" clrIdx="0">
    <p:extLst>
      <p:ext uri="{19B8F6BF-5375-455C-9EA6-DF929625EA0E}">
        <p15:presenceInfo xmlns:p15="http://schemas.microsoft.com/office/powerpoint/2012/main" userId="S-1-5-21-3750639930-4015689050-2553331882-95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AE6AD-13A8-45C2-B5A6-D0FFF2E68775}" v="10" dt="2020-06-11T15:53:11.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40995" autoAdjust="0"/>
  </p:normalViewPr>
  <p:slideViewPr>
    <p:cSldViewPr snapToGrid="0">
      <p:cViewPr>
        <p:scale>
          <a:sx n="63" d="100"/>
          <a:sy n="63" d="100"/>
        </p:scale>
        <p:origin x="612" y="-312"/>
      </p:cViewPr>
      <p:guideLst/>
    </p:cSldViewPr>
  </p:slideViewPr>
  <p:notesTextViewPr>
    <p:cViewPr>
      <p:scale>
        <a:sx n="3" d="2"/>
        <a:sy n="3" d="2"/>
      </p:scale>
      <p:origin x="0" y="0"/>
    </p:cViewPr>
  </p:notesTextViewPr>
  <p:notesViewPr>
    <p:cSldViewPr snapToGrid="0">
      <p:cViewPr>
        <p:scale>
          <a:sx n="200" d="100"/>
          <a:sy n="200" d="100"/>
        </p:scale>
        <p:origin x="-528" y="-33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89F13-A96E-476E-8DC8-9674A34BA9E7}"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17811-DFCF-45DB-849F-985E924307BF}" type="slidenum">
              <a:rPr lang="en-GB" smtClean="0"/>
              <a:t>‹#›</a:t>
            </a:fld>
            <a:endParaRPr lang="en-GB"/>
          </a:p>
        </p:txBody>
      </p:sp>
    </p:spTree>
    <p:extLst>
      <p:ext uri="{BB962C8B-B14F-4D97-AF65-F5344CB8AC3E}">
        <p14:creationId xmlns:p14="http://schemas.microsoft.com/office/powerpoint/2010/main" val="103266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E12F0B-A361-4727-9D82-64B589E66B36}" type="slidenum">
              <a:rPr lang="en-GB" altLang="en-US" sz="1200" smtClean="0"/>
              <a:pPr/>
              <a:t>3</a:t>
            </a:fld>
            <a:endParaRPr lang="en-GB"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spcBef>
                <a:spcPct val="0"/>
              </a:spcBef>
              <a:buFontTx/>
              <a:buChar char="•"/>
            </a:pPr>
            <a:r>
              <a:rPr lang="en-GB" altLang="en-US" sz="2800"/>
              <a:t>Books, Magazines, Study Guides, Audiobooks</a:t>
            </a:r>
          </a:p>
          <a:p>
            <a:pPr eaLnBrk="1" hangingPunct="1">
              <a:spcBef>
                <a:spcPct val="0"/>
              </a:spcBef>
              <a:buFontTx/>
              <a:buChar char="•"/>
            </a:pPr>
            <a:r>
              <a:rPr lang="en-GB" altLang="en-US" sz="2800"/>
              <a:t>Print responsibly: 1 copy, limited number of images, A4 formatting.</a:t>
            </a:r>
          </a:p>
          <a:p>
            <a:pPr eaLnBrk="1" hangingPunct="1"/>
            <a:endParaRPr lang="en-GB" altLang="en-US"/>
          </a:p>
        </p:txBody>
      </p:sp>
    </p:spTree>
    <p:extLst>
      <p:ext uri="{BB962C8B-B14F-4D97-AF65-F5344CB8AC3E}">
        <p14:creationId xmlns:p14="http://schemas.microsoft.com/office/powerpoint/2010/main" val="222406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38228B-65CB-4E1C-BFA9-7EC8A41D75FF}" type="slidenum">
              <a:rPr lang="en-GB" altLang="en-US" sz="1200" smtClean="0"/>
              <a:pPr/>
              <a:t>4</a:t>
            </a:fld>
            <a:endParaRPr lang="en-GB" altLang="en-US" sz="1200"/>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p:spPr>
        <p:txBody>
          <a:bodyPr/>
          <a:lstStyle/>
          <a:p>
            <a:pPr eaLnBrk="1" hangingPunct="1"/>
            <a:r>
              <a:rPr lang="en-GB" altLang="en-US"/>
              <a:t>Very simple process</a:t>
            </a:r>
          </a:p>
        </p:txBody>
      </p:sp>
    </p:spTree>
    <p:extLst>
      <p:ext uri="{BB962C8B-B14F-4D97-AF65-F5344CB8AC3E}">
        <p14:creationId xmlns:p14="http://schemas.microsoft.com/office/powerpoint/2010/main" val="378159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3F443D-698D-45E6-A036-2CFBD0DE3E5B}" type="slidenum">
              <a:rPr lang="en-GB" altLang="en-US" sz="1200" smtClean="0"/>
              <a:pPr/>
              <a:t>5</a:t>
            </a:fld>
            <a:endParaRPr lang="en-GB"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spcBef>
                <a:spcPct val="0"/>
              </a:spcBef>
              <a:buFontTx/>
              <a:buChar char="•"/>
            </a:pPr>
            <a:r>
              <a:rPr lang="en-GB" altLang="en-US" u="sng"/>
              <a:t>Not</a:t>
            </a:r>
            <a:r>
              <a:rPr lang="en-GB" altLang="en-US"/>
              <a:t> Fact/ ‘Made up stories’ </a:t>
            </a:r>
          </a:p>
          <a:p>
            <a:pPr eaLnBrk="1" hangingPunct="1">
              <a:spcBef>
                <a:spcPct val="0"/>
              </a:spcBef>
              <a:buFontTx/>
              <a:buChar char="•"/>
            </a:pPr>
            <a:r>
              <a:rPr lang="en-GB" altLang="en-US"/>
              <a:t>‘Junior’ and ‘Senior’ Fiction Sections</a:t>
            </a:r>
          </a:p>
          <a:p>
            <a:pPr eaLnBrk="1" hangingPunct="1">
              <a:spcBef>
                <a:spcPct val="0"/>
              </a:spcBef>
              <a:buFontTx/>
              <a:buChar char="•"/>
            </a:pPr>
            <a:r>
              <a:rPr lang="en-GB" altLang="en-US"/>
              <a:t>Alphabetical by Surname, A-Z</a:t>
            </a:r>
          </a:p>
          <a:p>
            <a:pPr eaLnBrk="1" hangingPunct="1">
              <a:spcBef>
                <a:spcPct val="0"/>
              </a:spcBef>
              <a:buFontTx/>
              <a:buChar char="•"/>
            </a:pPr>
            <a:r>
              <a:rPr lang="en-GB" altLang="en-US"/>
              <a:t>‘Quick Read’, ‘Graphic Novels’ and ‘Non-English’ sections</a:t>
            </a:r>
          </a:p>
          <a:p>
            <a:pPr eaLnBrk="1" hangingPunct="1">
              <a:spcBef>
                <a:spcPct val="0"/>
              </a:spcBef>
              <a:buFontTx/>
              <a:buChar char="•"/>
            </a:pPr>
            <a:r>
              <a:rPr lang="en-GB" altLang="en-US"/>
              <a:t>Accelerated Readers, coloured dots on the spines</a:t>
            </a:r>
          </a:p>
          <a:p>
            <a:pPr eaLnBrk="1" hangingPunct="1">
              <a:spcBef>
                <a:spcPct val="0"/>
              </a:spcBef>
              <a:buFontTx/>
              <a:buChar char="•"/>
            </a:pPr>
            <a:r>
              <a:rPr lang="en-GB" altLang="en-US"/>
              <a:t>Genre labels on the spines</a:t>
            </a:r>
          </a:p>
        </p:txBody>
      </p:sp>
    </p:spTree>
    <p:extLst>
      <p:ext uri="{BB962C8B-B14F-4D97-AF65-F5344CB8AC3E}">
        <p14:creationId xmlns:p14="http://schemas.microsoft.com/office/powerpoint/2010/main" val="103545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scheme used to guide junior pupils in their reading- colours indicate difficulty level of the text (note: not a reflection of content/ topic or ‘interest level’)</a:t>
            </a:r>
          </a:p>
        </p:txBody>
      </p:sp>
      <p:sp>
        <p:nvSpPr>
          <p:cNvPr id="4" name="Slide Number Placeholder 3"/>
          <p:cNvSpPr>
            <a:spLocks noGrp="1"/>
          </p:cNvSpPr>
          <p:nvPr>
            <p:ph type="sldNum" sz="quarter" idx="5"/>
          </p:nvPr>
        </p:nvSpPr>
        <p:spPr/>
        <p:txBody>
          <a:bodyPr/>
          <a:lstStyle/>
          <a:p>
            <a:fld id="{C7C17811-DFCF-45DB-849F-985E924307BF}" type="slidenum">
              <a:rPr lang="en-GB" smtClean="0"/>
              <a:t>7</a:t>
            </a:fld>
            <a:endParaRPr lang="en-GB"/>
          </a:p>
        </p:txBody>
      </p:sp>
    </p:spTree>
    <p:extLst>
      <p:ext uri="{BB962C8B-B14F-4D97-AF65-F5344CB8AC3E}">
        <p14:creationId xmlns:p14="http://schemas.microsoft.com/office/powerpoint/2010/main" val="192620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CFFA10-F4DF-4802-B015-96E436B53432}" type="slidenum">
              <a:rPr lang="en-GB" altLang="en-US" sz="1200" smtClean="0"/>
              <a:pPr/>
              <a:t>8</a:t>
            </a:fld>
            <a:endParaRPr lang="en-GB" altLang="en-US" sz="1200"/>
          </a:p>
        </p:txBody>
      </p:sp>
      <p:sp>
        <p:nvSpPr>
          <p:cNvPr id="5222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pPr marL="228600" indent="-228600" eaLnBrk="1" hangingPunct="1">
              <a:buFontTx/>
              <a:buChar char="•"/>
              <a:defRPr/>
            </a:pPr>
            <a:r>
              <a:rPr lang="en-GB" altLang="en-US" sz="600" dirty="0">
                <a:latin typeface="Arial" panose="020B0604020202020204" pitchFamily="34" charset="0"/>
              </a:rPr>
              <a:t>Formats of physical materials: Books / Journals/ Newspapers</a:t>
            </a:r>
          </a:p>
          <a:p>
            <a:pPr marL="228600" indent="-228600" eaLnBrk="1" hangingPunct="1">
              <a:spcBef>
                <a:spcPct val="0"/>
              </a:spcBef>
              <a:buFontTx/>
              <a:buChar char="•"/>
              <a:defRPr/>
            </a:pPr>
            <a:r>
              <a:rPr lang="en-GB" altLang="en-US" sz="600" dirty="0">
                <a:latin typeface="Arial" panose="020B0604020202020204" pitchFamily="34" charset="0"/>
              </a:rPr>
              <a:t>Layout</a:t>
            </a:r>
          </a:p>
          <a:p>
            <a:pPr marL="228600" indent="-228600" eaLnBrk="1" hangingPunct="1">
              <a:spcBef>
                <a:spcPct val="0"/>
              </a:spcBef>
              <a:buFontTx/>
              <a:buAutoNum type="arabicPeriod"/>
              <a:defRPr/>
            </a:pPr>
            <a:r>
              <a:rPr lang="en-GB" altLang="en-US" sz="600" dirty="0">
                <a:latin typeface="Arial" panose="020B0604020202020204" pitchFamily="34" charset="0"/>
              </a:rPr>
              <a:t>Non-Fiction or Factual books, organised by subject in Libraries</a:t>
            </a:r>
          </a:p>
          <a:p>
            <a:pPr marL="228600" indent="-228600" eaLnBrk="1" hangingPunct="1">
              <a:spcBef>
                <a:spcPct val="0"/>
              </a:spcBef>
              <a:buFontTx/>
              <a:buAutoNum type="arabicPeriod"/>
              <a:defRPr/>
            </a:pPr>
            <a:r>
              <a:rPr lang="en-GB" altLang="en-US" sz="600" dirty="0">
                <a:latin typeface="Arial" panose="020B0604020202020204" pitchFamily="34" charset="0"/>
              </a:rPr>
              <a:t>Dewey/ Subject headings</a:t>
            </a:r>
          </a:p>
          <a:p>
            <a:pPr marL="228600" indent="-228600" eaLnBrk="1" hangingPunct="1">
              <a:spcBef>
                <a:spcPct val="0"/>
              </a:spcBef>
              <a:buFontTx/>
              <a:buAutoNum type="arabicPeriod"/>
              <a:defRPr/>
            </a:pPr>
            <a:r>
              <a:rPr lang="en-GB" altLang="en-US" sz="600" dirty="0">
                <a:latin typeface="Arial" panose="020B0604020202020204" pitchFamily="34" charset="0"/>
              </a:rPr>
              <a:t>Contents (listing of contents by chapter and section with page numbers)</a:t>
            </a:r>
          </a:p>
          <a:p>
            <a:pPr marL="228600" indent="-228600" eaLnBrk="1" hangingPunct="1">
              <a:spcBef>
                <a:spcPct val="0"/>
              </a:spcBef>
              <a:buFontTx/>
              <a:buAutoNum type="arabicPeriod"/>
              <a:defRPr/>
            </a:pPr>
            <a:r>
              <a:rPr lang="en-GB" altLang="en-US" sz="600" dirty="0">
                <a:latin typeface="Arial" panose="020B0604020202020204" pitchFamily="34" charset="0"/>
              </a:rPr>
              <a:t>Index (alphabetical listings of each name and item with page numbers at the back of the book)</a:t>
            </a:r>
          </a:p>
          <a:p>
            <a:pPr marL="228600" indent="-228600" eaLnBrk="1" hangingPunct="1">
              <a:spcBef>
                <a:spcPct val="0"/>
              </a:spcBef>
              <a:buFontTx/>
              <a:buAutoNum type="arabicPeriod"/>
              <a:defRPr/>
            </a:pPr>
            <a:endParaRPr lang="en-GB" altLang="en-US" sz="600" dirty="0">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800" dirty="0" err="1"/>
              <a:t>Melvil</a:t>
            </a:r>
            <a:r>
              <a:rPr lang="en-GB" sz="800" dirty="0"/>
              <a:t> Dewey- inventor of the Dewey Decimal Classification system (used in many school, public, college, University, corporate and public libraries).</a:t>
            </a:r>
          </a:p>
          <a:p>
            <a:pPr marL="0" indent="0" eaLnBrk="1" hangingPunct="1">
              <a:spcBef>
                <a:spcPct val="0"/>
              </a:spcBef>
              <a:buFontTx/>
              <a:buNone/>
              <a:defRPr/>
            </a:pPr>
            <a:endParaRPr lang="en-GB" altLang="en-US" sz="600" dirty="0">
              <a:latin typeface="Arial" panose="020B0604020202020204" pitchFamily="34" charset="0"/>
            </a:endParaRPr>
          </a:p>
        </p:txBody>
      </p:sp>
    </p:spTree>
    <p:extLst>
      <p:ext uri="{BB962C8B-B14F-4D97-AF65-F5344CB8AC3E}">
        <p14:creationId xmlns:p14="http://schemas.microsoft.com/office/powerpoint/2010/main" val="318784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17811-DFCF-45DB-849F-985E924307BF}" type="slidenum">
              <a:rPr lang="en-GB" smtClean="0"/>
              <a:t>9</a:t>
            </a:fld>
            <a:endParaRPr lang="en-GB"/>
          </a:p>
        </p:txBody>
      </p:sp>
    </p:spTree>
    <p:extLst>
      <p:ext uri="{BB962C8B-B14F-4D97-AF65-F5344CB8AC3E}">
        <p14:creationId xmlns:p14="http://schemas.microsoft.com/office/powerpoint/2010/main" val="32122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258393-6040-4451-AC6C-A0CE2C669683}" type="slidenum">
              <a:rPr lang="en-GB" altLang="en-US" sz="1200" smtClean="0"/>
              <a:pPr/>
              <a:t>11</a:t>
            </a:fld>
            <a:endParaRPr lang="en-GB" altLang="en-US" sz="1200"/>
          </a:p>
        </p:txBody>
      </p:sp>
      <p:sp>
        <p:nvSpPr>
          <p:cNvPr id="55299" name="Rectangle 1026"/>
          <p:cNvSpPr>
            <a:spLocks noGrp="1" noRot="1" noChangeAspect="1" noChangeArrowheads="1" noTextEdit="1"/>
          </p:cNvSpPr>
          <p:nvPr>
            <p:ph type="sldImg"/>
          </p:nvPr>
        </p:nvSpPr>
        <p:spPr>
          <a:solidFill>
            <a:srgbClr val="FFFFFF"/>
          </a:solidFill>
          <a:ln/>
        </p:spPr>
      </p:sp>
      <p:sp>
        <p:nvSpPr>
          <p:cNvPr id="5530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GB" altLang="en-US" sz="600">
                <a:cs typeface="Times New Roman" panose="02020603050405020304" pitchFamily="18" charset="0"/>
              </a:rPr>
              <a:t>You may have to search in books about broader subjects to find the specific information you require.  </a:t>
            </a:r>
          </a:p>
          <a:p>
            <a:pPr eaLnBrk="1" hangingPunct="1">
              <a:buFontTx/>
              <a:buChar char="•"/>
            </a:pPr>
            <a:r>
              <a:rPr lang="en-GB" altLang="en-US" sz="600">
                <a:cs typeface="Times New Roman" panose="02020603050405020304" pitchFamily="18" charset="0"/>
              </a:rPr>
              <a:t>For example, if you can’t find a book about </a:t>
            </a:r>
            <a:r>
              <a:rPr lang="en-GB" altLang="en-US" sz="600" b="1">
                <a:cs typeface="Times New Roman" panose="02020603050405020304" pitchFamily="18" charset="0"/>
              </a:rPr>
              <a:t>RABBITS</a:t>
            </a:r>
            <a:r>
              <a:rPr lang="en-GB" altLang="en-US" sz="600">
                <a:cs typeface="Times New Roman" panose="02020603050405020304" pitchFamily="18" charset="0"/>
              </a:rPr>
              <a:t> you might find information in a book about </a:t>
            </a:r>
            <a:r>
              <a:rPr lang="en-GB" altLang="en-US" sz="600" b="1">
                <a:cs typeface="Times New Roman" panose="02020603050405020304" pitchFamily="18" charset="0"/>
              </a:rPr>
              <a:t>PETS 636.088 </a:t>
            </a:r>
            <a:r>
              <a:rPr lang="en-GB" altLang="en-US" sz="600">
                <a:cs typeface="Times New Roman" panose="02020603050405020304" pitchFamily="18" charset="0"/>
              </a:rPr>
              <a:t>or </a:t>
            </a:r>
            <a:r>
              <a:rPr lang="en-GB" altLang="en-US" sz="600" b="1">
                <a:cs typeface="Times New Roman" panose="02020603050405020304" pitchFamily="18" charset="0"/>
              </a:rPr>
              <a:t>ANIMALS 599</a:t>
            </a:r>
            <a:r>
              <a:rPr lang="en-GB" altLang="en-US" sz="600">
                <a:cs typeface="Times New Roman" panose="02020603050405020304" pitchFamily="18" charset="0"/>
              </a:rPr>
              <a:t>.  Check the index at the back of the book to see if ‘rabbits’ are listed.  </a:t>
            </a:r>
            <a:r>
              <a:rPr lang="en-GB" altLang="en-US" sz="600" i="1">
                <a:cs typeface="Times New Roman" panose="02020603050405020304" pitchFamily="18" charset="0"/>
              </a:rPr>
              <a:t>If not, try another book at the same number.</a:t>
            </a:r>
            <a:r>
              <a:rPr lang="en-GB" altLang="en-US" sz="600"/>
              <a:t> </a:t>
            </a:r>
          </a:p>
          <a:p>
            <a:pPr eaLnBrk="1" hangingPunct="1">
              <a:buFontTx/>
              <a:buChar char="•"/>
            </a:pPr>
            <a:r>
              <a:rPr lang="en-GB" altLang="en-US" sz="600">
                <a:cs typeface="Times New Roman" panose="02020603050405020304" pitchFamily="18" charset="0"/>
              </a:rPr>
              <a:t>If you are looking for </a:t>
            </a:r>
            <a:r>
              <a:rPr lang="en-GB" altLang="en-US" sz="600" b="1">
                <a:cs typeface="Times New Roman" panose="02020603050405020304" pitchFamily="18" charset="0"/>
              </a:rPr>
              <a:t>DAFFODILS</a:t>
            </a:r>
            <a:r>
              <a:rPr lang="en-GB" altLang="en-US" sz="600">
                <a:cs typeface="Times New Roman" panose="02020603050405020304" pitchFamily="18" charset="0"/>
              </a:rPr>
              <a:t> there may not be an entry in the Subject Index for this and you then have to look at the broader subject.  In this case it would be </a:t>
            </a:r>
            <a:r>
              <a:rPr lang="en-GB" altLang="en-US" sz="600" b="1">
                <a:cs typeface="Times New Roman" panose="02020603050405020304" pitchFamily="18" charset="0"/>
              </a:rPr>
              <a:t>FLOWERS 635.9</a:t>
            </a:r>
            <a:r>
              <a:rPr lang="en-GB" altLang="en-US" sz="600">
                <a:cs typeface="Times New Roman" panose="02020603050405020304" pitchFamily="18" charset="0"/>
              </a:rPr>
              <a:t>.  Again, check the index at the back of the book to see if Daffodils are listed.  </a:t>
            </a:r>
            <a:r>
              <a:rPr lang="en-GB" altLang="en-US" sz="600" i="1">
                <a:cs typeface="Times New Roman" panose="02020603050405020304" pitchFamily="18" charset="0"/>
              </a:rPr>
              <a:t>If not, try another book at the same number.</a:t>
            </a:r>
            <a:endParaRPr lang="en-GB" altLang="en-US" sz="600">
              <a:cs typeface="Times New Roman" panose="02020603050405020304" pitchFamily="18" charset="0"/>
            </a:endParaRPr>
          </a:p>
        </p:txBody>
      </p:sp>
    </p:spTree>
    <p:extLst>
      <p:ext uri="{BB962C8B-B14F-4D97-AF65-F5344CB8AC3E}">
        <p14:creationId xmlns:p14="http://schemas.microsoft.com/office/powerpoint/2010/main" val="96066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EF98A0-F982-400A-A0AC-FC051B630477}" type="slidenum">
              <a:rPr lang="en-GB" altLang="en-US" sz="1200" smtClean="0"/>
              <a:pPr/>
              <a:t>12</a:t>
            </a:fld>
            <a:endParaRPr lang="en-GB" altLang="en-US" sz="1200"/>
          </a:p>
        </p:txBody>
      </p:sp>
      <p:sp>
        <p:nvSpPr>
          <p:cNvPr id="27651"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 typeface="Arial" panose="020B0604020202020204" pitchFamily="34" charset="0"/>
              <a:buNone/>
              <a:defRPr/>
            </a:pPr>
            <a:r>
              <a:rPr lang="en-GB" altLang="en-US" sz="600" dirty="0">
                <a:cs typeface="Times New Roman" panose="02020603050405020304" pitchFamily="18" charset="0"/>
              </a:rPr>
              <a:t>‘Is it biased?’ link to ‘</a:t>
            </a:r>
            <a:r>
              <a:rPr lang="en-GB" altLang="en-US" sz="600">
                <a:cs typeface="Times New Roman" panose="02020603050405020304" pitchFamily="18" charset="0"/>
              </a:rPr>
              <a:t>Alternative facts’</a:t>
            </a:r>
          </a:p>
          <a:p>
            <a:pPr marL="171450" indent="-171450" eaLnBrk="1" hangingPunct="1">
              <a:buFont typeface="Arial" panose="020B0604020202020204" pitchFamily="34" charset="0"/>
              <a:buChar char="•"/>
              <a:defRPr/>
            </a:pPr>
            <a:r>
              <a:rPr lang="en-GB" altLang="en-US" sz="600" dirty="0">
                <a:cs typeface="Times New Roman" panose="02020603050405020304" pitchFamily="18" charset="0"/>
              </a:rPr>
              <a:t>Not all sources are good quality sources</a:t>
            </a:r>
          </a:p>
          <a:p>
            <a:pPr marL="171450" indent="-171450" eaLnBrk="1" hangingPunct="1">
              <a:buFont typeface="Arial" panose="020B0604020202020204" pitchFamily="34" charset="0"/>
              <a:buChar char="•"/>
              <a:defRPr/>
            </a:pPr>
            <a:r>
              <a:rPr lang="en-GB" altLang="en-US" sz="600" dirty="0">
                <a:cs typeface="Times New Roman" panose="02020603050405020304" pitchFamily="18" charset="0"/>
              </a:rPr>
              <a:t>When you are using a new source to find information, you should always ask yourself these questions.</a:t>
            </a:r>
          </a:p>
          <a:p>
            <a:pPr eaLnBrk="1" hangingPunct="1">
              <a:defRPr/>
            </a:pPr>
            <a:r>
              <a:rPr lang="en-GB" altLang="en-US" sz="600" b="1" dirty="0">
                <a:cs typeface="Times New Roman" panose="02020603050405020304" pitchFamily="18" charset="0"/>
              </a:rPr>
              <a:t>Who wrote it?</a:t>
            </a:r>
            <a:r>
              <a:rPr lang="en-GB" altLang="en-US" sz="600" dirty="0">
                <a:cs typeface="Times New Roman" panose="02020603050405020304" pitchFamily="18" charset="0"/>
              </a:rPr>
              <a:t> </a:t>
            </a:r>
          </a:p>
          <a:p>
            <a:pPr eaLnBrk="1" hangingPunct="1">
              <a:buFontTx/>
              <a:buChar char="•"/>
              <a:defRPr/>
            </a:pPr>
            <a:r>
              <a:rPr lang="en-GB" altLang="en-US" sz="600" dirty="0">
                <a:cs typeface="Times New Roman" panose="02020603050405020304" pitchFamily="18" charset="0"/>
              </a:rPr>
              <a:t>Are they an expert? Qualifications?</a:t>
            </a:r>
          </a:p>
          <a:p>
            <a:pPr eaLnBrk="1" hangingPunct="1">
              <a:buFontTx/>
              <a:buChar char="•"/>
              <a:defRPr/>
            </a:pPr>
            <a:r>
              <a:rPr lang="en-GB" altLang="en-US" sz="600" dirty="0">
                <a:cs typeface="Times New Roman" panose="02020603050405020304" pitchFamily="18" charset="0"/>
              </a:rPr>
              <a:t>What is their association with the subject?</a:t>
            </a:r>
          </a:p>
          <a:p>
            <a:pPr eaLnBrk="1" hangingPunct="1">
              <a:buFontTx/>
              <a:buChar char="•"/>
              <a:defRPr/>
            </a:pPr>
            <a:r>
              <a:rPr lang="en-GB" altLang="en-US" sz="600" dirty="0">
                <a:cs typeface="Times New Roman" panose="02020603050405020304" pitchFamily="18" charset="0"/>
              </a:rPr>
              <a:t>Are contact details obvious? </a:t>
            </a:r>
            <a:r>
              <a:rPr lang="en-GB" sz="600" dirty="0"/>
              <a:t>(can be an individual, company, school, government agency, non-profit organization)</a:t>
            </a:r>
          </a:p>
          <a:p>
            <a:pPr eaLnBrk="1" hangingPunct="1">
              <a:defRPr/>
            </a:pPr>
            <a:r>
              <a:rPr lang="en-GB" altLang="en-US" sz="600" b="1" dirty="0">
                <a:cs typeface="Times New Roman" panose="02020603050405020304" pitchFamily="18" charset="0"/>
              </a:rPr>
              <a:t>Is it accurate?</a:t>
            </a:r>
            <a:endParaRPr lang="en-GB" altLang="en-US" sz="600" dirty="0">
              <a:cs typeface="Times New Roman" panose="02020603050405020304" pitchFamily="18" charset="0"/>
            </a:endParaRPr>
          </a:p>
          <a:p>
            <a:pPr eaLnBrk="1" hangingPunct="1">
              <a:buFontTx/>
              <a:buChar char="•"/>
              <a:defRPr/>
            </a:pPr>
            <a:r>
              <a:rPr lang="en-GB" altLang="en-US" sz="600" dirty="0">
                <a:cs typeface="Times New Roman" panose="02020603050405020304" pitchFamily="18" charset="0"/>
              </a:rPr>
              <a:t>Does the information ‘fit’ with what you already know? Can it be verified in other sources?</a:t>
            </a:r>
          </a:p>
          <a:p>
            <a:pPr eaLnBrk="1" hangingPunct="1">
              <a:buFontTx/>
              <a:buChar char="•"/>
              <a:defRPr/>
            </a:pPr>
            <a:r>
              <a:rPr lang="en-GB" altLang="en-US" sz="600" dirty="0">
                <a:cs typeface="Times New Roman" panose="02020603050405020304" pitchFamily="18" charset="0"/>
              </a:rPr>
              <a:t>How up to date is the material? Last edit date? Any dead links?</a:t>
            </a:r>
          </a:p>
          <a:p>
            <a:pPr eaLnBrk="1" hangingPunct="1">
              <a:buFontTx/>
              <a:buChar char="•"/>
              <a:defRPr/>
            </a:pPr>
            <a:r>
              <a:rPr lang="en-GB" altLang="en-US" sz="600" dirty="0">
                <a:cs typeface="Times New Roman" panose="02020603050405020304" pitchFamily="18" charset="0"/>
              </a:rPr>
              <a:t>Do the ‘facts’ check out?</a:t>
            </a:r>
          </a:p>
          <a:p>
            <a:pPr eaLnBrk="1" hangingPunct="1">
              <a:buFontTx/>
              <a:buChar char="•"/>
              <a:defRPr/>
            </a:pPr>
            <a:r>
              <a:rPr lang="en-GB" sz="600" dirty="0"/>
              <a:t>Are there references or links to more information? (essential for Wikipedia use)</a:t>
            </a:r>
            <a:endParaRPr lang="en-GB" altLang="en-US" sz="600" dirty="0">
              <a:cs typeface="Times New Roman" panose="02020603050405020304" pitchFamily="18" charset="0"/>
            </a:endParaRPr>
          </a:p>
          <a:p>
            <a:pPr marL="171450" indent="-171450">
              <a:buFont typeface="Arial" panose="020B0604020202020204" pitchFamily="34" charset="0"/>
              <a:buChar char="•"/>
              <a:defRPr/>
            </a:pPr>
            <a:r>
              <a:rPr lang="en-GB" sz="600" dirty="0"/>
              <a:t>Is the website well-researched and information/ stats properly cited?</a:t>
            </a:r>
          </a:p>
          <a:p>
            <a:pPr marL="171450" indent="-171450">
              <a:buFont typeface="Arial" panose="020B0604020202020204" pitchFamily="34" charset="0"/>
              <a:buChar char="•"/>
              <a:defRPr/>
            </a:pPr>
            <a:r>
              <a:rPr lang="en-GB" sz="600" dirty="0"/>
              <a:t>Is the page well-written and organized? (no obvious grammar or spelling errors)</a:t>
            </a:r>
            <a:endParaRPr lang="en-GB" altLang="en-US" sz="600" dirty="0">
              <a:cs typeface="Times New Roman" panose="02020603050405020304" pitchFamily="18" charset="0"/>
            </a:endParaRPr>
          </a:p>
          <a:p>
            <a:pPr eaLnBrk="1" hangingPunct="1">
              <a:defRPr/>
            </a:pPr>
            <a:r>
              <a:rPr lang="en-GB" altLang="en-US" sz="600" b="1" dirty="0">
                <a:cs typeface="Times New Roman" panose="02020603050405020304" pitchFamily="18" charset="0"/>
              </a:rPr>
              <a:t>Is it biased?</a:t>
            </a:r>
            <a:endParaRPr lang="en-GB" altLang="en-US" sz="600" dirty="0">
              <a:cs typeface="Times New Roman" panose="02020603050405020304" pitchFamily="18" charset="0"/>
            </a:endParaRPr>
          </a:p>
          <a:p>
            <a:pPr eaLnBrk="1" hangingPunct="1">
              <a:buFontTx/>
              <a:buChar char="•"/>
              <a:defRPr/>
            </a:pPr>
            <a:r>
              <a:rPr lang="en-GB" altLang="en-US" sz="600" dirty="0">
                <a:cs typeface="Times New Roman" panose="02020603050405020304" pitchFamily="18" charset="0"/>
              </a:rPr>
              <a:t>Some sources of information are purely factual- these are mainly encyclopaedias, dictionaries, reference works</a:t>
            </a:r>
          </a:p>
          <a:p>
            <a:pPr eaLnBrk="1" hangingPunct="1">
              <a:buFontTx/>
              <a:buChar char="•"/>
              <a:defRPr/>
            </a:pPr>
            <a:r>
              <a:rPr lang="en-GB" altLang="en-US" sz="600" dirty="0">
                <a:cs typeface="Times New Roman" panose="02020603050405020304" pitchFamily="18" charset="0"/>
              </a:rPr>
              <a:t>Is there likely to be bias? (</a:t>
            </a:r>
            <a:r>
              <a:rPr lang="en-GB" sz="600" dirty="0"/>
              <a:t>Is this the site of a company selling products or an individual/organization with a specific agenda?)</a:t>
            </a:r>
            <a:endParaRPr lang="en-GB" altLang="en-US" sz="600" dirty="0">
              <a:cs typeface="Times New Roman" panose="02020603050405020304" pitchFamily="18" charset="0"/>
            </a:endParaRPr>
          </a:p>
          <a:p>
            <a:pPr eaLnBrk="1" hangingPunct="1">
              <a:buFontTx/>
              <a:buChar char="•"/>
              <a:defRPr/>
            </a:pPr>
            <a:r>
              <a:rPr lang="en-GB" altLang="en-US" sz="600" dirty="0">
                <a:cs typeface="Times New Roman" panose="02020603050405020304" pitchFamily="18" charset="0"/>
              </a:rPr>
              <a:t>Most sources contain an element of opinion or bias- the writer’s point-of-view on the topic</a:t>
            </a:r>
          </a:p>
          <a:p>
            <a:pPr eaLnBrk="1" hangingPunct="1">
              <a:defRPr/>
            </a:pPr>
            <a:r>
              <a:rPr lang="en-GB" altLang="en-US" sz="600" b="1" dirty="0">
                <a:cs typeface="Times New Roman" panose="02020603050405020304" pitchFamily="18" charset="0"/>
              </a:rPr>
              <a:t>Is it useful?</a:t>
            </a:r>
            <a:endParaRPr lang="en-GB" altLang="en-US" sz="600" dirty="0">
              <a:cs typeface="Times New Roman" panose="02020603050405020304" pitchFamily="18" charset="0"/>
            </a:endParaRPr>
          </a:p>
          <a:p>
            <a:pPr marL="171450" indent="-171450">
              <a:buFont typeface="Arial" panose="020B0604020202020204" pitchFamily="34" charset="0"/>
              <a:buChar char="•"/>
              <a:defRPr/>
            </a:pPr>
            <a:r>
              <a:rPr lang="en-GB" altLang="en-US" sz="600" dirty="0">
                <a:cs typeface="Times New Roman" panose="02020603050405020304" pitchFamily="18" charset="0"/>
              </a:rPr>
              <a:t>The website may be cool but is the information relevant or related to the topic you are investigating? </a:t>
            </a:r>
            <a:r>
              <a:rPr lang="en-GB" sz="600" dirty="0"/>
              <a:t>Does it really answer your research question?</a:t>
            </a:r>
            <a:endParaRPr lang="en-GB" altLang="en-US" sz="600" dirty="0">
              <a:cs typeface="Times New Roman" panose="02020603050405020304" pitchFamily="18" charset="0"/>
            </a:endParaRPr>
          </a:p>
          <a:p>
            <a:pPr eaLnBrk="1" hangingPunct="1">
              <a:buFontTx/>
              <a:buChar char="•"/>
              <a:defRPr/>
            </a:pPr>
            <a:r>
              <a:rPr lang="en-GB" altLang="en-US" sz="600" dirty="0">
                <a:cs typeface="Times New Roman" panose="02020603050405020304" pitchFamily="18" charset="0"/>
              </a:rPr>
              <a:t>Is the source laid out so that you can find information easily?</a:t>
            </a:r>
          </a:p>
          <a:p>
            <a:pPr eaLnBrk="1" hangingPunct="1">
              <a:buFontTx/>
              <a:buChar char="•"/>
              <a:defRPr/>
            </a:pPr>
            <a:r>
              <a:rPr lang="en-GB" altLang="en-US" sz="600" dirty="0">
                <a:cs typeface="Times New Roman" panose="02020603050405020304" pitchFamily="18" charset="0"/>
              </a:rPr>
              <a:t>Can you understand the vocabulary in the source without too much difficulty? (you may have come across material written only for experts in the field or vice versa, aimed at Primary school level- too basic)</a:t>
            </a:r>
            <a:endParaRPr lang="en-GB" altLang="en-US" sz="600" dirty="0"/>
          </a:p>
        </p:txBody>
      </p:sp>
    </p:spTree>
    <p:extLst>
      <p:ext uri="{BB962C8B-B14F-4D97-AF65-F5344CB8AC3E}">
        <p14:creationId xmlns:p14="http://schemas.microsoft.com/office/powerpoint/2010/main" val="356968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F24D28-2D55-4C44-8E48-7452D62A059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75759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F24D28-2D55-4C44-8E48-7452D62A059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294984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F24D28-2D55-4C44-8E48-7452D62A059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315065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F24D28-2D55-4C44-8E48-7452D62A059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117279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24D28-2D55-4C44-8E48-7452D62A0592}"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66751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F24D28-2D55-4C44-8E48-7452D62A0592}"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316642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F24D28-2D55-4C44-8E48-7452D62A0592}"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48436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F24D28-2D55-4C44-8E48-7452D62A0592}"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243845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24D28-2D55-4C44-8E48-7452D62A0592}"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272704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24D28-2D55-4C44-8E48-7452D62A0592}"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12823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24D28-2D55-4C44-8E48-7452D62A0592}"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298BE-44C2-421D-8091-ECE65DC82143}" type="slidenum">
              <a:rPr lang="en-GB" smtClean="0"/>
              <a:t>‹#›</a:t>
            </a:fld>
            <a:endParaRPr lang="en-GB"/>
          </a:p>
        </p:txBody>
      </p:sp>
    </p:spTree>
    <p:extLst>
      <p:ext uri="{BB962C8B-B14F-4D97-AF65-F5344CB8AC3E}">
        <p14:creationId xmlns:p14="http://schemas.microsoft.com/office/powerpoint/2010/main" val="320900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24D28-2D55-4C44-8E48-7452D62A0592}"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298BE-44C2-421D-8091-ECE65DC82143}" type="slidenum">
              <a:rPr lang="en-GB" smtClean="0"/>
              <a:t>‹#›</a:t>
            </a:fld>
            <a:endParaRPr lang="en-GB"/>
          </a:p>
        </p:txBody>
      </p:sp>
    </p:spTree>
    <p:extLst>
      <p:ext uri="{BB962C8B-B14F-4D97-AF65-F5344CB8AC3E}">
        <p14:creationId xmlns:p14="http://schemas.microsoft.com/office/powerpoint/2010/main" val="215969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diaspace.msu.edu/media/Evaluating+Information+Online/1_ikfmmxw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theday.co.uk/inde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ZnSFugwbqQ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http://officeimg.vo.msecnd.net/en-us/images/MH900440424.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officeimg.vo.msecnd.net/en-us/images/MH900019306.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54416" y="1333339"/>
            <a:ext cx="11353800" cy="4708981"/>
          </a:xfrm>
          <a:prstGeom prst="rect">
            <a:avLst/>
          </a:prstGeom>
          <a:noFill/>
        </p:spPr>
        <p:txBody>
          <a:bodyPr wrap="square" rtlCol="0">
            <a:spAutoFit/>
          </a:bodyPr>
          <a:lstStyle/>
          <a:p>
            <a:pPr marL="285750" indent="-285750">
              <a:buFont typeface="Arial" panose="020B0604020202020204" pitchFamily="34" charset="0"/>
              <a:buChar char="•"/>
            </a:pPr>
            <a:r>
              <a:rPr lang="en-GB" sz="6000" b="1" dirty="0">
                <a:solidFill>
                  <a:srgbClr val="FF0000"/>
                </a:solidFill>
                <a:cs typeface="Aharoni" panose="02010803020104030203" pitchFamily="2" charset="-79"/>
              </a:rPr>
              <a:t>LIBRARY REFRESHER</a:t>
            </a:r>
          </a:p>
          <a:p>
            <a:pPr marL="285750" indent="-285750">
              <a:buFont typeface="Arial" panose="020B0604020202020204" pitchFamily="34" charset="0"/>
              <a:buChar char="•"/>
            </a:pPr>
            <a:r>
              <a:rPr lang="en-GB" sz="6000" b="1" dirty="0">
                <a:solidFill>
                  <a:srgbClr val="0000FF"/>
                </a:solidFill>
                <a:cs typeface="Aharoni" panose="02010803020104030203" pitchFamily="2" charset="-79"/>
              </a:rPr>
              <a:t>ONLINE RESOURCES</a:t>
            </a:r>
          </a:p>
          <a:p>
            <a:pPr marL="285750" indent="-285750">
              <a:buFont typeface="Arial" panose="020B0604020202020204" pitchFamily="34" charset="0"/>
              <a:buChar char="•"/>
            </a:pPr>
            <a:r>
              <a:rPr lang="en-GB" sz="6000" b="1" dirty="0">
                <a:solidFill>
                  <a:srgbClr val="FF6600"/>
                </a:solidFill>
                <a:cs typeface="Aharoni" panose="02010803020104030203" pitchFamily="2" charset="-79"/>
              </a:rPr>
              <a:t>VOLUNTEERING</a:t>
            </a:r>
          </a:p>
          <a:p>
            <a:pPr marL="285750" indent="-285750">
              <a:buFont typeface="Arial" panose="020B0604020202020204" pitchFamily="34" charset="0"/>
              <a:buChar char="•"/>
            </a:pPr>
            <a:r>
              <a:rPr lang="en-GB" sz="6000" b="1" dirty="0">
                <a:solidFill>
                  <a:srgbClr val="7030A0"/>
                </a:solidFill>
                <a:cs typeface="Aharoni" panose="02010803020104030203" pitchFamily="2" charset="-79"/>
              </a:rPr>
              <a:t>READING</a:t>
            </a:r>
            <a:endParaRPr lang="en-GB" sz="6000" b="1" dirty="0">
              <a:solidFill>
                <a:srgbClr val="FF0000"/>
              </a:solidFill>
              <a:cs typeface="Aharoni" panose="02010803020104030203" pitchFamily="2" charset="-79"/>
            </a:endParaRPr>
          </a:p>
          <a:p>
            <a:pPr marL="285750" indent="-285750">
              <a:buFont typeface="Arial" panose="020B0604020202020204" pitchFamily="34" charset="0"/>
              <a:buChar char="•"/>
            </a:pPr>
            <a:r>
              <a:rPr lang="en-GB" sz="6000" b="1" dirty="0">
                <a:solidFill>
                  <a:srgbClr val="009900"/>
                </a:solidFill>
                <a:cs typeface="Aharoni" panose="02010803020104030203" pitchFamily="2" charset="-79"/>
              </a:rPr>
              <a:t>RESEARCH SKILLS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093" y="3912432"/>
            <a:ext cx="4310123" cy="24952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093" y="1034820"/>
            <a:ext cx="4317168" cy="2428407"/>
          </a:xfrm>
          <a:prstGeom prst="rect">
            <a:avLst/>
          </a:prstGeom>
        </p:spPr>
      </p:pic>
    </p:spTree>
    <p:extLst>
      <p:ext uri="{BB962C8B-B14F-4D97-AF65-F5344CB8AC3E}">
        <p14:creationId xmlns:p14="http://schemas.microsoft.com/office/powerpoint/2010/main" val="353840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dew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549276"/>
            <a:ext cx="8712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81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1905000" y="4800600"/>
            <a:ext cx="3200400" cy="1752600"/>
          </a:xfrm>
          <a:prstGeom prst="rect">
            <a:avLst/>
          </a:prstGeom>
          <a:solidFill>
            <a:schemeClr val="hlink"/>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Now go to the </a:t>
            </a:r>
            <a:r>
              <a:rPr lang="en-US" altLang="en-US" sz="2000" b="1" dirty="0"/>
              <a:t>Non-Fiction</a:t>
            </a:r>
            <a:r>
              <a:rPr lang="en-US" altLang="en-US" sz="2000" dirty="0"/>
              <a:t> </a:t>
            </a:r>
          </a:p>
          <a:p>
            <a:pPr>
              <a:spcBef>
                <a:spcPct val="0"/>
              </a:spcBef>
              <a:buFontTx/>
              <a:buNone/>
            </a:pPr>
            <a:r>
              <a:rPr lang="en-US" altLang="en-US" sz="2000" dirty="0"/>
              <a:t>section of the library and look for a book with the number </a:t>
            </a:r>
            <a:r>
              <a:rPr lang="en-US" altLang="en-US" sz="2000" b="1" dirty="0"/>
              <a:t>929.92 </a:t>
            </a:r>
            <a:r>
              <a:rPr lang="en-US" altLang="en-US" sz="2000" dirty="0"/>
              <a:t>(There may be more than one!)</a:t>
            </a:r>
          </a:p>
        </p:txBody>
      </p:sp>
      <p:sp>
        <p:nvSpPr>
          <p:cNvPr id="54275" name="Text Box 4"/>
          <p:cNvSpPr txBox="1">
            <a:spLocks noChangeArrowheads="1"/>
          </p:cNvSpPr>
          <p:nvPr/>
        </p:nvSpPr>
        <p:spPr bwMode="auto">
          <a:xfrm>
            <a:off x="6324600" y="3048000"/>
            <a:ext cx="4114800" cy="1371600"/>
          </a:xfrm>
          <a:prstGeom prst="rect">
            <a:avLst/>
          </a:prstGeom>
          <a:solidFill>
            <a:schemeClr val="hlink"/>
          </a:solidFill>
          <a:ln w="9525">
            <a:solidFill>
              <a:schemeClr val="bg2"/>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Each </a:t>
            </a:r>
            <a:r>
              <a:rPr lang="en-US" altLang="en-US" sz="2000" b="1" dirty="0"/>
              <a:t>subject</a:t>
            </a:r>
            <a:r>
              <a:rPr lang="en-US" altLang="en-US" sz="2000" dirty="0"/>
              <a:t> has a </a:t>
            </a:r>
            <a:r>
              <a:rPr lang="en-US" altLang="en-US" sz="2000" b="1" dirty="0"/>
              <a:t>DEWEY NUMBER:</a:t>
            </a:r>
            <a:endParaRPr lang="en-US" altLang="en-US" sz="2000" dirty="0"/>
          </a:p>
          <a:p>
            <a:pPr>
              <a:spcBef>
                <a:spcPct val="0"/>
              </a:spcBef>
              <a:buFontTx/>
              <a:buNone/>
            </a:pPr>
            <a:r>
              <a:rPr lang="en-US" altLang="en-US" sz="2000" dirty="0"/>
              <a:t>Flags 929.92     Flies 595.77</a:t>
            </a:r>
          </a:p>
          <a:p>
            <a:pPr>
              <a:spcBef>
                <a:spcPct val="0"/>
              </a:spcBef>
              <a:buFontTx/>
              <a:buNone/>
            </a:pPr>
            <a:r>
              <a:rPr lang="en-US" altLang="en-US" sz="2000" dirty="0"/>
              <a:t>Flight 387.7</a:t>
            </a:r>
          </a:p>
        </p:txBody>
      </p:sp>
      <p:sp>
        <p:nvSpPr>
          <p:cNvPr id="54276" name="Text Box 5"/>
          <p:cNvSpPr txBox="1">
            <a:spLocks noChangeArrowheads="1"/>
          </p:cNvSpPr>
          <p:nvPr/>
        </p:nvSpPr>
        <p:spPr bwMode="auto">
          <a:xfrm>
            <a:off x="6400800" y="5029200"/>
            <a:ext cx="3276600" cy="1295400"/>
          </a:xfrm>
          <a:prstGeom prst="rect">
            <a:avLst/>
          </a:prstGeom>
          <a:solidFill>
            <a:schemeClr val="hlink"/>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Find your Dewey Number:</a:t>
            </a:r>
          </a:p>
          <a:p>
            <a:pPr>
              <a:spcBef>
                <a:spcPct val="0"/>
              </a:spcBef>
              <a:buFontTx/>
              <a:buNone/>
            </a:pPr>
            <a:r>
              <a:rPr lang="en-US" altLang="en-US" sz="2000" b="1"/>
              <a:t>FLAGS</a:t>
            </a:r>
          </a:p>
          <a:p>
            <a:pPr>
              <a:spcBef>
                <a:spcPct val="0"/>
              </a:spcBef>
              <a:buFontTx/>
              <a:buNone/>
            </a:pPr>
            <a:r>
              <a:rPr lang="en-US" altLang="en-US" sz="2000" b="1"/>
              <a:t>929.9</a:t>
            </a:r>
            <a:endParaRPr lang="en-US" altLang="en-US" sz="2000"/>
          </a:p>
        </p:txBody>
      </p:sp>
      <p:sp>
        <p:nvSpPr>
          <p:cNvPr id="54277" name="AutoShape 6"/>
          <p:cNvSpPr>
            <a:spLocks noChangeArrowheads="1"/>
          </p:cNvSpPr>
          <p:nvPr/>
        </p:nvSpPr>
        <p:spPr bwMode="auto">
          <a:xfrm>
            <a:off x="3886200" y="1524000"/>
            <a:ext cx="1066800" cy="457200"/>
          </a:xfrm>
          <a:prstGeom prst="rightArrow">
            <a:avLst>
              <a:gd name="adj1" fmla="val 50000"/>
              <a:gd name="adj2" fmla="val 58333"/>
            </a:avLst>
          </a:prstGeom>
          <a:solidFill>
            <a:schemeClr val="tx1"/>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78" name="AutoShape 7"/>
          <p:cNvSpPr>
            <a:spLocks noChangeArrowheads="1"/>
          </p:cNvSpPr>
          <p:nvPr/>
        </p:nvSpPr>
        <p:spPr bwMode="auto">
          <a:xfrm>
            <a:off x="6858000" y="1524001"/>
            <a:ext cx="1028700" cy="485775"/>
          </a:xfrm>
          <a:prstGeom prst="rightArrow">
            <a:avLst>
              <a:gd name="adj1" fmla="val 50000"/>
              <a:gd name="adj2" fmla="val 52941"/>
            </a:avLst>
          </a:prstGeom>
          <a:solidFill>
            <a:schemeClr val="tx1"/>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79" name="AutoShape 8"/>
          <p:cNvSpPr>
            <a:spLocks noChangeArrowheads="1"/>
          </p:cNvSpPr>
          <p:nvPr/>
        </p:nvSpPr>
        <p:spPr bwMode="auto">
          <a:xfrm>
            <a:off x="8610600" y="4495800"/>
            <a:ext cx="457200" cy="457200"/>
          </a:xfrm>
          <a:prstGeom prst="downArrow">
            <a:avLst>
              <a:gd name="adj1" fmla="val 50000"/>
              <a:gd name="adj2" fmla="val 25000"/>
            </a:avLst>
          </a:prstGeom>
          <a:solidFill>
            <a:schemeClr val="tx1"/>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80" name="Text Box 9"/>
          <p:cNvSpPr txBox="1">
            <a:spLocks noChangeArrowheads="1"/>
          </p:cNvSpPr>
          <p:nvPr/>
        </p:nvSpPr>
        <p:spPr bwMode="auto">
          <a:xfrm>
            <a:off x="1828800" y="1219200"/>
            <a:ext cx="1905000" cy="1066800"/>
          </a:xfrm>
          <a:prstGeom prst="rect">
            <a:avLst/>
          </a:prstGeom>
          <a:solidFill>
            <a:schemeClr val="hlink"/>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What </a:t>
            </a:r>
            <a:r>
              <a:rPr lang="en-US" altLang="en-US" sz="2000" b="1"/>
              <a:t>subject</a:t>
            </a:r>
            <a:r>
              <a:rPr lang="en-US" altLang="en-US" sz="2000"/>
              <a:t> are you looking for?</a:t>
            </a:r>
          </a:p>
        </p:txBody>
      </p:sp>
      <p:sp>
        <p:nvSpPr>
          <p:cNvPr id="54281" name="Text Box 10"/>
          <p:cNvSpPr txBox="1">
            <a:spLocks noChangeArrowheads="1"/>
          </p:cNvSpPr>
          <p:nvPr/>
        </p:nvSpPr>
        <p:spPr bwMode="auto">
          <a:xfrm>
            <a:off x="5105400" y="1447800"/>
            <a:ext cx="1600200" cy="571500"/>
          </a:xfrm>
          <a:prstGeom prst="rect">
            <a:avLst/>
          </a:prstGeom>
          <a:solidFill>
            <a:schemeClr val="hlink"/>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000" b="1"/>
              <a:t>FLAGS</a:t>
            </a:r>
          </a:p>
        </p:txBody>
      </p:sp>
      <p:sp>
        <p:nvSpPr>
          <p:cNvPr id="54282" name="Text Box 11"/>
          <p:cNvSpPr txBox="1">
            <a:spLocks noChangeArrowheads="1"/>
          </p:cNvSpPr>
          <p:nvPr/>
        </p:nvSpPr>
        <p:spPr bwMode="auto">
          <a:xfrm>
            <a:off x="8000999" y="1066800"/>
            <a:ext cx="3361267" cy="1066800"/>
          </a:xfrm>
          <a:prstGeom prst="rect">
            <a:avLst/>
          </a:prstGeom>
          <a:solidFill>
            <a:schemeClr val="hlink"/>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Go to the </a:t>
            </a:r>
            <a:r>
              <a:rPr lang="en-US" altLang="en-US" sz="2000" b="1" dirty="0"/>
              <a:t>SUBJECT INDEX </a:t>
            </a:r>
            <a:r>
              <a:rPr lang="en-US" altLang="en-US" sz="2000" dirty="0"/>
              <a:t>(Subjects in alphabetical order) or the Catalogue homepage</a:t>
            </a:r>
          </a:p>
        </p:txBody>
      </p:sp>
      <p:sp>
        <p:nvSpPr>
          <p:cNvPr id="54283" name="AutoShape 12"/>
          <p:cNvSpPr>
            <a:spLocks noChangeArrowheads="1"/>
          </p:cNvSpPr>
          <p:nvPr/>
        </p:nvSpPr>
        <p:spPr bwMode="auto">
          <a:xfrm>
            <a:off x="5257800" y="5410201"/>
            <a:ext cx="914400" cy="485775"/>
          </a:xfrm>
          <a:prstGeom prst="leftArrow">
            <a:avLst>
              <a:gd name="adj1" fmla="val 50000"/>
              <a:gd name="adj2" fmla="val 47059"/>
            </a:avLst>
          </a:prstGeom>
          <a:solidFill>
            <a:schemeClr val="tx1"/>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84" name="AutoShape 14"/>
          <p:cNvSpPr>
            <a:spLocks noChangeArrowheads="1"/>
          </p:cNvSpPr>
          <p:nvPr/>
        </p:nvSpPr>
        <p:spPr bwMode="auto">
          <a:xfrm>
            <a:off x="8686799" y="2133600"/>
            <a:ext cx="694267" cy="914400"/>
          </a:xfrm>
          <a:prstGeom prst="downArrow">
            <a:avLst>
              <a:gd name="adj1" fmla="val 50000"/>
              <a:gd name="adj2" fmla="val 32143"/>
            </a:avLst>
          </a:prstGeom>
          <a:solidFill>
            <a:schemeClr val="tx1"/>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4285" name="Text Box 15"/>
          <p:cNvSpPr txBox="1">
            <a:spLocks noChangeArrowheads="1"/>
          </p:cNvSpPr>
          <p:nvPr/>
        </p:nvSpPr>
        <p:spPr bwMode="auto">
          <a:xfrm>
            <a:off x="2743200" y="184150"/>
            <a:ext cx="6362700" cy="711200"/>
          </a:xfrm>
          <a:prstGeom prst="rect">
            <a:avLst/>
          </a:prstGeom>
          <a:solidFill>
            <a:schemeClr va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4000" b="1"/>
              <a:t>Finding a Non-Fiction book:</a:t>
            </a:r>
          </a:p>
        </p:txBody>
      </p:sp>
      <p:pic>
        <p:nvPicPr>
          <p:cNvPr id="2" name="Picture 1"/>
          <p:cNvPicPr>
            <a:picLocks noChangeAspect="1"/>
          </p:cNvPicPr>
          <p:nvPr/>
        </p:nvPicPr>
        <p:blipFill>
          <a:blip r:embed="rId3"/>
          <a:stretch>
            <a:fillRect/>
          </a:stretch>
        </p:blipFill>
        <p:spPr>
          <a:xfrm>
            <a:off x="1409699" y="-488595"/>
            <a:ext cx="9829801" cy="7556660"/>
          </a:xfrm>
          <a:prstGeom prst="rect">
            <a:avLst/>
          </a:prstGeom>
          <a:solidFill>
            <a:schemeClr val="accent1"/>
          </a:solidFill>
        </p:spPr>
      </p:pic>
    </p:spTree>
    <p:extLst>
      <p:ext uri="{BB962C8B-B14F-4D97-AF65-F5344CB8AC3E}">
        <p14:creationId xmlns:p14="http://schemas.microsoft.com/office/powerpoint/2010/main" val="17847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554163" y="404814"/>
            <a:ext cx="91995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4000" b="1">
                <a:solidFill>
                  <a:schemeClr val="accent2"/>
                </a:solidFill>
                <a:latin typeface="Rockwell Extra Bold" panose="02060903040505020403" pitchFamily="18" charset="0"/>
              </a:rPr>
              <a:t>Who wrote it?</a:t>
            </a:r>
            <a:r>
              <a:rPr lang="en-GB" altLang="en-US" sz="4000" b="1">
                <a:latin typeface="Rockwell Extra Bold" panose="02060903040505020403" pitchFamily="18" charset="0"/>
              </a:rPr>
              <a:t>    </a:t>
            </a:r>
            <a:r>
              <a:rPr lang="en-GB" altLang="en-US" sz="4000" b="1">
                <a:solidFill>
                  <a:srgbClr val="FF3300"/>
                </a:solidFill>
                <a:latin typeface="Rockwell Extra Bold" panose="02060903040505020403" pitchFamily="18" charset="0"/>
              </a:rPr>
              <a:t>Is it accurate?</a:t>
            </a:r>
            <a:endParaRPr lang="en-GB" altLang="en-US" sz="4000" b="1">
              <a:latin typeface="Rockwell Extra Bold" panose="02060903040505020403" pitchFamily="18" charset="0"/>
            </a:endParaRPr>
          </a:p>
          <a:p>
            <a:pPr eaLnBrk="1" hangingPunct="1">
              <a:spcBef>
                <a:spcPct val="0"/>
              </a:spcBef>
              <a:buFontTx/>
              <a:buNone/>
            </a:pPr>
            <a:r>
              <a:rPr lang="en-GB" altLang="en-US" sz="4000" b="1">
                <a:solidFill>
                  <a:srgbClr val="008000"/>
                </a:solidFill>
                <a:latin typeface="Rockwell Extra Bold" panose="02060903040505020403" pitchFamily="18" charset="0"/>
              </a:rPr>
              <a:t>Is it Biased?</a:t>
            </a:r>
            <a:r>
              <a:rPr lang="en-GB" altLang="en-US" sz="4000" b="1" i="1">
                <a:solidFill>
                  <a:srgbClr val="FF6600"/>
                </a:solidFill>
                <a:latin typeface="Rockwell Extra Bold" panose="02060903040505020403" pitchFamily="18" charset="0"/>
              </a:rPr>
              <a:t>	</a:t>
            </a:r>
            <a:r>
              <a:rPr lang="en-GB" altLang="en-US" sz="4000" b="1">
                <a:solidFill>
                  <a:srgbClr val="FF6600"/>
                </a:solidFill>
                <a:latin typeface="Rockwell Extra Bold" panose="02060903040505020403" pitchFamily="18" charset="0"/>
              </a:rPr>
              <a:t>Is it useful?</a:t>
            </a:r>
          </a:p>
        </p:txBody>
      </p:sp>
      <p:pic>
        <p:nvPicPr>
          <p:cNvPr id="266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1" y="2420938"/>
            <a:ext cx="896937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
          <p:cNvSpPr txBox="1">
            <a:spLocks noChangeArrowheads="1"/>
          </p:cNvSpPr>
          <p:nvPr/>
        </p:nvSpPr>
        <p:spPr bwMode="auto">
          <a:xfrm>
            <a:off x="4079875" y="1728789"/>
            <a:ext cx="1131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3000" b="1">
                <a:hlinkClick r:id="rId4"/>
              </a:rPr>
              <a:t>Video</a:t>
            </a:r>
            <a:endParaRPr lang="en-GB" altLang="en-US" sz="3000" b="1"/>
          </a:p>
        </p:txBody>
      </p:sp>
    </p:spTree>
    <p:extLst>
      <p:ext uri="{BB962C8B-B14F-4D97-AF65-F5344CB8AC3E}">
        <p14:creationId xmlns:p14="http://schemas.microsoft.com/office/powerpoint/2010/main" val="126216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42" y="167424"/>
            <a:ext cx="6547764" cy="43788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290" y="167424"/>
            <a:ext cx="4825285" cy="6566912"/>
          </a:xfrm>
          <a:prstGeom prst="rect">
            <a:avLst/>
          </a:prstGeom>
        </p:spPr>
      </p:pic>
      <p:sp>
        <p:nvSpPr>
          <p:cNvPr id="6" name="TextBox 5"/>
          <p:cNvSpPr txBox="1"/>
          <p:nvPr/>
        </p:nvSpPr>
        <p:spPr>
          <a:xfrm>
            <a:off x="605306" y="5074275"/>
            <a:ext cx="10486973" cy="1169551"/>
          </a:xfrm>
          <a:prstGeom prst="rect">
            <a:avLst/>
          </a:prstGeom>
          <a:noFill/>
        </p:spPr>
        <p:txBody>
          <a:bodyPr wrap="none" rtlCol="0">
            <a:spAutoFit/>
          </a:bodyPr>
          <a:lstStyle/>
          <a:p>
            <a:r>
              <a:rPr lang="en-GB" sz="7000" b="1" dirty="0">
                <a:solidFill>
                  <a:srgbClr val="FF0000"/>
                </a:solidFill>
                <a:latin typeface="Arial Black" panose="020B0A04020102020204" pitchFamily="34" charset="0"/>
              </a:rPr>
              <a:t>ONLINE RESOURCES</a:t>
            </a:r>
          </a:p>
        </p:txBody>
      </p:sp>
    </p:spTree>
    <p:extLst>
      <p:ext uri="{BB962C8B-B14F-4D97-AF65-F5344CB8AC3E}">
        <p14:creationId xmlns:p14="http://schemas.microsoft.com/office/powerpoint/2010/main" val="65939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5476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41779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8581" y="-264226"/>
            <a:ext cx="13011150" cy="7315200"/>
          </a:xfrm>
          <a:prstGeom prst="rect">
            <a:avLst/>
          </a:prstGeom>
        </p:spPr>
      </p:pic>
    </p:spTree>
    <p:extLst>
      <p:ext uri="{BB962C8B-B14F-4D97-AF65-F5344CB8AC3E}">
        <p14:creationId xmlns:p14="http://schemas.microsoft.com/office/powerpoint/2010/main" val="391410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2445" y="125730"/>
            <a:ext cx="13011150" cy="7315200"/>
          </a:xfrm>
          <a:prstGeom prst="rect">
            <a:avLst/>
          </a:prstGeom>
        </p:spPr>
      </p:pic>
      <p:pic>
        <p:nvPicPr>
          <p:cNvPr id="2052" name="Picture 4" descr="Image result for scr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1976" y="5050034"/>
            <a:ext cx="5280024" cy="117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7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5407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pic>
        <p:nvPicPr>
          <p:cNvPr id="5" name="Picture 4"/>
          <p:cNvPicPr>
            <a:picLocks noChangeAspect="1"/>
          </p:cNvPicPr>
          <p:nvPr/>
        </p:nvPicPr>
        <p:blipFill>
          <a:blip r:embed="rId3"/>
          <a:stretch>
            <a:fillRect/>
          </a:stretch>
        </p:blipFill>
        <p:spPr>
          <a:xfrm>
            <a:off x="-257175" y="-76200"/>
            <a:ext cx="13011150" cy="7315200"/>
          </a:xfrm>
          <a:prstGeom prst="rect">
            <a:avLst/>
          </a:prstGeom>
        </p:spPr>
      </p:pic>
      <p:sp>
        <p:nvSpPr>
          <p:cNvPr id="3" name="TextBox 2"/>
          <p:cNvSpPr txBox="1"/>
          <p:nvPr/>
        </p:nvSpPr>
        <p:spPr>
          <a:xfrm>
            <a:off x="381000" y="2998113"/>
            <a:ext cx="2420919" cy="861774"/>
          </a:xfrm>
          <a:prstGeom prst="rect">
            <a:avLst/>
          </a:prstGeom>
          <a:noFill/>
        </p:spPr>
        <p:txBody>
          <a:bodyPr wrap="none" rtlCol="0">
            <a:spAutoFit/>
          </a:bodyPr>
          <a:lstStyle/>
          <a:p>
            <a:r>
              <a:rPr lang="en-GB" sz="5000" b="1" dirty="0">
                <a:solidFill>
                  <a:srgbClr val="FF0000"/>
                </a:solidFill>
                <a:hlinkClick r:id="rId4"/>
              </a:rPr>
              <a:t>THE DAY</a:t>
            </a:r>
            <a:endParaRPr lang="en-GB" sz="5000" b="1" dirty="0">
              <a:solidFill>
                <a:srgbClr val="FF0000"/>
              </a:solidFill>
            </a:endParaRPr>
          </a:p>
        </p:txBody>
      </p:sp>
    </p:spTree>
    <p:extLst>
      <p:ext uri="{BB962C8B-B14F-4D97-AF65-F5344CB8AC3E}">
        <p14:creationId xmlns:p14="http://schemas.microsoft.com/office/powerpoint/2010/main" val="26798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5518" y="811370"/>
            <a:ext cx="5572616" cy="3785652"/>
          </a:xfrm>
          <a:prstGeom prst="rect">
            <a:avLst/>
          </a:prstGeom>
          <a:noFill/>
        </p:spPr>
        <p:txBody>
          <a:bodyPr wrap="none" rtlCol="0">
            <a:spAutoFit/>
          </a:bodyPr>
          <a:lstStyle/>
          <a:p>
            <a:r>
              <a:rPr lang="en-GB" sz="3000" b="1" dirty="0">
                <a:solidFill>
                  <a:srgbClr val="0000FF"/>
                </a:solidFill>
              </a:rPr>
              <a:t>Network Librarian- Mr Henderson</a:t>
            </a:r>
          </a:p>
          <a:p>
            <a:pPr marL="285750" indent="-285750">
              <a:buFont typeface="Arial" panose="020B0604020202020204" pitchFamily="34" charset="0"/>
              <a:buChar char="•"/>
            </a:pPr>
            <a:r>
              <a:rPr lang="en-GB" sz="3000" b="1" dirty="0">
                <a:solidFill>
                  <a:srgbClr val="0000FF"/>
                </a:solidFill>
              </a:rPr>
              <a:t>Manage Banff Area Libraries</a:t>
            </a:r>
          </a:p>
          <a:p>
            <a:pPr marL="285750" indent="-285750">
              <a:buFont typeface="Arial" panose="020B0604020202020204" pitchFamily="34" charset="0"/>
              <a:buChar char="•"/>
            </a:pPr>
            <a:r>
              <a:rPr lang="en-GB" sz="3000" b="1" dirty="0">
                <a:solidFill>
                  <a:srgbClr val="0000FF"/>
                </a:solidFill>
              </a:rPr>
              <a:t>Supporting the Curriculum</a:t>
            </a:r>
          </a:p>
          <a:p>
            <a:pPr marL="285750" indent="-285750">
              <a:buFont typeface="Arial" panose="020B0604020202020204" pitchFamily="34" charset="0"/>
              <a:buChar char="•"/>
            </a:pPr>
            <a:r>
              <a:rPr lang="en-GB" sz="3000" b="1" dirty="0">
                <a:solidFill>
                  <a:srgbClr val="0000FF"/>
                </a:solidFill>
              </a:rPr>
              <a:t>Reading Promotion</a:t>
            </a:r>
          </a:p>
          <a:p>
            <a:endParaRPr lang="en-GB" sz="3000" b="1" dirty="0">
              <a:solidFill>
                <a:srgbClr val="0000FF"/>
              </a:solidFill>
            </a:endParaRPr>
          </a:p>
          <a:p>
            <a:r>
              <a:rPr lang="en-GB" sz="3000" b="1" dirty="0">
                <a:solidFill>
                  <a:srgbClr val="0000FF"/>
                </a:solidFill>
              </a:rPr>
              <a:t>Library Assistants</a:t>
            </a:r>
          </a:p>
          <a:p>
            <a:r>
              <a:rPr lang="en-GB" sz="3000" b="1" dirty="0">
                <a:solidFill>
                  <a:srgbClr val="0000FF"/>
                </a:solidFill>
              </a:rPr>
              <a:t>Shirley Adie- Mon-Thu 10-1</a:t>
            </a:r>
          </a:p>
          <a:p>
            <a:r>
              <a:rPr lang="en-GB" sz="3000" b="1" dirty="0">
                <a:solidFill>
                  <a:srgbClr val="0000FF"/>
                </a:solidFill>
              </a:rPr>
              <a:t>Marjory Nicholson- Friday 10-1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42" y="548626"/>
            <a:ext cx="2261004" cy="341310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21" y="2779303"/>
            <a:ext cx="2218295" cy="337678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3382" y="3392303"/>
            <a:ext cx="2207929" cy="343539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521" y="3392303"/>
            <a:ext cx="2220351" cy="343539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6011" y="548626"/>
            <a:ext cx="2233007" cy="343539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1498" y="2562694"/>
            <a:ext cx="2398202" cy="3810000"/>
          </a:xfrm>
          <a:prstGeom prst="rect">
            <a:avLst/>
          </a:prstGeom>
        </p:spPr>
      </p:pic>
    </p:spTree>
    <p:extLst>
      <p:ext uri="{BB962C8B-B14F-4D97-AF65-F5344CB8AC3E}">
        <p14:creationId xmlns:p14="http://schemas.microsoft.com/office/powerpoint/2010/main" val="68874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4402" y="-203200"/>
            <a:ext cx="9994797" cy="7683500"/>
          </a:xfrm>
          <a:prstGeom prst="rect">
            <a:avLst/>
          </a:prstGeom>
        </p:spPr>
      </p:pic>
      <p:pic>
        <p:nvPicPr>
          <p:cNvPr id="5" name="Picture 4"/>
          <p:cNvPicPr>
            <a:picLocks noChangeAspect="1"/>
          </p:cNvPicPr>
          <p:nvPr/>
        </p:nvPicPr>
        <p:blipFill>
          <a:blip r:embed="rId3"/>
          <a:stretch>
            <a:fillRect/>
          </a:stretch>
        </p:blipFill>
        <p:spPr>
          <a:xfrm>
            <a:off x="1384402" y="-203200"/>
            <a:ext cx="9994796" cy="7683500"/>
          </a:xfrm>
          <a:prstGeom prst="rect">
            <a:avLst/>
          </a:prstGeom>
        </p:spPr>
      </p:pic>
    </p:spTree>
    <p:extLst>
      <p:ext uri="{BB962C8B-B14F-4D97-AF65-F5344CB8AC3E}">
        <p14:creationId xmlns:p14="http://schemas.microsoft.com/office/powerpoint/2010/main" val="286059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 y="-363855"/>
            <a:ext cx="13011150" cy="7315200"/>
          </a:xfrm>
          <a:prstGeom prst="rect">
            <a:avLst/>
          </a:prstGeom>
        </p:spPr>
      </p:pic>
      <p:pic>
        <p:nvPicPr>
          <p:cNvPr id="1028" name="Picture 4" descr="Image result for issues magazine 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 y="1691640"/>
            <a:ext cx="33623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ssues magazine indepen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2613" y="1691640"/>
            <a:ext cx="3614191" cy="511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16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100" y="139700"/>
            <a:ext cx="7035387" cy="6478697"/>
          </a:xfrm>
          <a:prstGeom prst="rect">
            <a:avLst/>
          </a:prstGeom>
          <a:noFill/>
        </p:spPr>
        <p:txBody>
          <a:bodyPr wrap="none" rtlCol="0">
            <a:spAutoFit/>
          </a:bodyPr>
          <a:lstStyle/>
          <a:p>
            <a:r>
              <a:rPr lang="en-GB" sz="10000" b="1" dirty="0">
                <a:solidFill>
                  <a:srgbClr val="0000FF"/>
                </a:solidFill>
              </a:rPr>
              <a:t>Volunteering</a:t>
            </a:r>
          </a:p>
          <a:p>
            <a:r>
              <a:rPr lang="en-GB" sz="3500" b="1" dirty="0">
                <a:solidFill>
                  <a:srgbClr val="009900"/>
                </a:solidFill>
              </a:rPr>
              <a:t>What?</a:t>
            </a:r>
          </a:p>
          <a:p>
            <a:r>
              <a:rPr lang="en-GB" sz="3500" b="1" dirty="0">
                <a:solidFill>
                  <a:srgbClr val="0000FF"/>
                </a:solidFill>
                <a:hlinkClick r:id="rId2"/>
              </a:rPr>
              <a:t>Teaching ICT skills</a:t>
            </a:r>
            <a:endParaRPr lang="en-GB" sz="3500" b="1" dirty="0">
              <a:solidFill>
                <a:srgbClr val="0000FF"/>
              </a:solidFill>
            </a:endParaRPr>
          </a:p>
          <a:p>
            <a:r>
              <a:rPr lang="en-GB" sz="3500" b="1" dirty="0">
                <a:solidFill>
                  <a:srgbClr val="0000FF"/>
                </a:solidFill>
              </a:rPr>
              <a:t>Paired Reading/ AR Buddies</a:t>
            </a:r>
          </a:p>
          <a:p>
            <a:r>
              <a:rPr lang="en-GB" sz="3500" b="1" dirty="0">
                <a:solidFill>
                  <a:srgbClr val="0000FF"/>
                </a:solidFill>
              </a:rPr>
              <a:t>Libraries</a:t>
            </a:r>
          </a:p>
          <a:p>
            <a:r>
              <a:rPr lang="en-GB" sz="3500" b="1" dirty="0">
                <a:solidFill>
                  <a:srgbClr val="009900"/>
                </a:solidFill>
              </a:rPr>
              <a:t>For? </a:t>
            </a:r>
          </a:p>
          <a:p>
            <a:r>
              <a:rPr lang="en-GB" sz="3500" b="1" dirty="0">
                <a:solidFill>
                  <a:srgbClr val="0000FF"/>
                </a:solidFill>
              </a:rPr>
              <a:t>DoE</a:t>
            </a:r>
          </a:p>
          <a:p>
            <a:r>
              <a:rPr lang="en-GB" sz="3500" b="1" dirty="0">
                <a:solidFill>
                  <a:srgbClr val="0000FF"/>
                </a:solidFill>
              </a:rPr>
              <a:t>Saltire Award</a:t>
            </a:r>
          </a:p>
          <a:p>
            <a:r>
              <a:rPr lang="en-GB" sz="3500" b="1" dirty="0" err="1">
                <a:solidFill>
                  <a:srgbClr val="0000FF"/>
                </a:solidFill>
              </a:rPr>
              <a:t>Uni</a:t>
            </a:r>
            <a:r>
              <a:rPr lang="en-GB" sz="3500" b="1" dirty="0">
                <a:solidFill>
                  <a:srgbClr val="0000FF"/>
                </a:solidFill>
              </a:rPr>
              <a:t> Statement</a:t>
            </a:r>
          </a:p>
          <a:p>
            <a:r>
              <a:rPr lang="en-GB" sz="3500" b="1" dirty="0">
                <a:solidFill>
                  <a:srgbClr val="0000FF"/>
                </a:solidFill>
              </a:rPr>
              <a:t>CV</a:t>
            </a:r>
          </a:p>
        </p:txBody>
      </p:sp>
    </p:spTree>
    <p:extLst>
      <p:ext uri="{BB962C8B-B14F-4D97-AF65-F5344CB8AC3E}">
        <p14:creationId xmlns:p14="http://schemas.microsoft.com/office/powerpoint/2010/main" val="383166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955" y="442001"/>
            <a:ext cx="5104667" cy="1631216"/>
          </a:xfrm>
          <a:prstGeom prst="rect">
            <a:avLst/>
          </a:prstGeom>
          <a:noFill/>
        </p:spPr>
        <p:txBody>
          <a:bodyPr wrap="none" rtlCol="0">
            <a:spAutoFit/>
          </a:bodyPr>
          <a:lstStyle/>
          <a:p>
            <a:r>
              <a:rPr lang="en-GB" sz="10000" b="1" dirty="0">
                <a:solidFill>
                  <a:srgbClr val="0000FF"/>
                </a:solidFill>
              </a:rPr>
              <a:t>READING</a:t>
            </a:r>
          </a:p>
        </p:txBody>
      </p:sp>
      <p:sp>
        <p:nvSpPr>
          <p:cNvPr id="5" name="TextBox 4"/>
          <p:cNvSpPr txBox="1"/>
          <p:nvPr/>
        </p:nvSpPr>
        <p:spPr>
          <a:xfrm>
            <a:off x="385588" y="1923316"/>
            <a:ext cx="8389619" cy="4708981"/>
          </a:xfrm>
          <a:prstGeom prst="rect">
            <a:avLst/>
          </a:prstGeom>
          <a:noFill/>
        </p:spPr>
        <p:txBody>
          <a:bodyPr wrap="square" rtlCol="0">
            <a:spAutoFit/>
          </a:bodyPr>
          <a:lstStyle/>
          <a:p>
            <a:pPr marL="285750" indent="-285750">
              <a:buFont typeface="Arial" panose="020B0604020202020204" pitchFamily="34" charset="0"/>
              <a:buChar char="•"/>
            </a:pPr>
            <a:r>
              <a:rPr lang="en-GB" sz="5000" b="1" dirty="0">
                <a:solidFill>
                  <a:schemeClr val="bg2">
                    <a:lumMod val="10000"/>
                  </a:schemeClr>
                </a:solidFill>
              </a:rPr>
              <a:t>CV/ </a:t>
            </a:r>
            <a:r>
              <a:rPr lang="en-GB" sz="4400" b="1" dirty="0">
                <a:solidFill>
                  <a:schemeClr val="bg2">
                    <a:lumMod val="10000"/>
                  </a:schemeClr>
                </a:solidFill>
              </a:rPr>
              <a:t>PERSONAL STATEMENT</a:t>
            </a:r>
          </a:p>
          <a:p>
            <a:pPr marL="285750" indent="-285750">
              <a:buFont typeface="Arial" panose="020B0604020202020204" pitchFamily="34" charset="0"/>
              <a:buChar char="•"/>
            </a:pPr>
            <a:r>
              <a:rPr lang="en-GB" sz="5000" b="1" dirty="0">
                <a:solidFill>
                  <a:srgbClr val="FF0000"/>
                </a:solidFill>
              </a:rPr>
              <a:t>JOB INTERVIEW</a:t>
            </a:r>
          </a:p>
          <a:p>
            <a:pPr marL="285750" indent="-285750">
              <a:buFont typeface="Arial" panose="020B0604020202020204" pitchFamily="34" charset="0"/>
              <a:buChar char="•"/>
            </a:pPr>
            <a:r>
              <a:rPr lang="en-GB" sz="5000" b="1" dirty="0">
                <a:solidFill>
                  <a:srgbClr val="009900"/>
                </a:solidFill>
              </a:rPr>
              <a:t>RELAXATION</a:t>
            </a:r>
          </a:p>
          <a:p>
            <a:pPr marL="285750" indent="-285750">
              <a:buFont typeface="Arial" panose="020B0604020202020204" pitchFamily="34" charset="0"/>
              <a:buChar char="•"/>
            </a:pPr>
            <a:r>
              <a:rPr lang="en-GB" sz="5000" b="1" dirty="0">
                <a:solidFill>
                  <a:srgbClr val="FF6600"/>
                </a:solidFill>
              </a:rPr>
              <a:t>VOCAB</a:t>
            </a:r>
          </a:p>
          <a:p>
            <a:pPr marL="285750" indent="-285750">
              <a:buFont typeface="Arial" panose="020B0604020202020204" pitchFamily="34" charset="0"/>
              <a:buChar char="•"/>
            </a:pPr>
            <a:r>
              <a:rPr lang="en-GB" sz="5000" b="1" dirty="0">
                <a:solidFill>
                  <a:srgbClr val="7030A0"/>
                </a:solidFill>
              </a:rPr>
              <a:t>READING SPEED</a:t>
            </a:r>
          </a:p>
          <a:p>
            <a:pPr marL="285750" indent="-285750">
              <a:buFont typeface="Arial" panose="020B0604020202020204" pitchFamily="34" charset="0"/>
              <a:buChar char="•"/>
            </a:pPr>
            <a:r>
              <a:rPr lang="en-GB" sz="5000" b="1" dirty="0">
                <a:solidFill>
                  <a:schemeClr val="accent4">
                    <a:lumMod val="50000"/>
                  </a:schemeClr>
                </a:solidFill>
              </a:rPr>
              <a:t>FOCUS/ </a:t>
            </a:r>
            <a:r>
              <a:rPr lang="en-GB" sz="4500" b="1" dirty="0">
                <a:solidFill>
                  <a:schemeClr val="accent4">
                    <a:lumMod val="50000"/>
                  </a:schemeClr>
                </a:solidFill>
              </a:rPr>
              <a:t>CONCENTRATION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006" y="674557"/>
            <a:ext cx="4665882" cy="5815975"/>
          </a:xfrm>
          <a:prstGeom prst="rect">
            <a:avLst/>
          </a:prstGeom>
        </p:spPr>
      </p:pic>
    </p:spTree>
    <p:extLst>
      <p:ext uri="{BB962C8B-B14F-4D97-AF65-F5344CB8AC3E}">
        <p14:creationId xmlns:p14="http://schemas.microsoft.com/office/powerpoint/2010/main" val="141224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609600"/>
            <a:ext cx="8229600" cy="1143000"/>
          </a:xfrm>
        </p:spPr>
        <p:txBody>
          <a:bodyPr/>
          <a:lstStyle/>
          <a:p>
            <a:pPr eaLnBrk="1" hangingPunct="1"/>
            <a:r>
              <a:rPr lang="en-GB" altLang="en-US" sz="6000" b="1" dirty="0">
                <a:solidFill>
                  <a:srgbClr val="0000FF"/>
                </a:solidFill>
                <a:latin typeface="+mn-lt"/>
                <a:cs typeface="Times New Roman" panose="02020603050405020304" pitchFamily="18" charset="0"/>
              </a:rPr>
              <a:t>What is the Library for?</a:t>
            </a:r>
            <a:r>
              <a:rPr lang="en-GB" altLang="en-US" b="1" dirty="0">
                <a:solidFill>
                  <a:srgbClr val="0000FF"/>
                </a:solidFill>
                <a:latin typeface="+mn-lt"/>
              </a:rPr>
              <a:t> </a:t>
            </a:r>
          </a:p>
        </p:txBody>
      </p:sp>
      <p:sp>
        <p:nvSpPr>
          <p:cNvPr id="6147" name="Text Box 6"/>
          <p:cNvSpPr txBox="1">
            <a:spLocks noChangeArrowheads="1"/>
          </p:cNvSpPr>
          <p:nvPr/>
        </p:nvSpPr>
        <p:spPr bwMode="auto">
          <a:xfrm>
            <a:off x="741405" y="1828801"/>
            <a:ext cx="558319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GB" altLang="en-US" sz="4000" b="1" dirty="0">
                <a:solidFill>
                  <a:srgbClr val="0000FF"/>
                </a:solidFill>
                <a:latin typeface="+mn-lt"/>
                <a:cs typeface="Times New Roman" panose="02020603050405020304" pitchFamily="18" charset="0"/>
              </a:rPr>
              <a:t>Borrowing </a:t>
            </a:r>
          </a:p>
          <a:p>
            <a:pPr eaLnBrk="1" hangingPunct="1">
              <a:spcBef>
                <a:spcPct val="0"/>
              </a:spcBef>
            </a:pPr>
            <a:r>
              <a:rPr lang="en-GB" altLang="en-US" sz="4000" b="1" dirty="0">
                <a:solidFill>
                  <a:srgbClr val="0000FF"/>
                </a:solidFill>
                <a:latin typeface="+mn-lt"/>
                <a:cs typeface="Times New Roman" panose="02020603050405020304" pitchFamily="18" charset="0"/>
              </a:rPr>
              <a:t>Computers</a:t>
            </a:r>
          </a:p>
          <a:p>
            <a:pPr eaLnBrk="1" hangingPunct="1">
              <a:spcBef>
                <a:spcPct val="0"/>
              </a:spcBef>
            </a:pPr>
            <a:r>
              <a:rPr lang="en-GB" altLang="en-US" sz="4000" b="1" dirty="0">
                <a:solidFill>
                  <a:srgbClr val="0000FF"/>
                </a:solidFill>
                <a:latin typeface="+mn-lt"/>
                <a:cs typeface="Times New Roman" panose="02020603050405020304" pitchFamily="18" charset="0"/>
              </a:rPr>
              <a:t>Printing </a:t>
            </a:r>
          </a:p>
          <a:p>
            <a:pPr eaLnBrk="1" hangingPunct="1">
              <a:spcBef>
                <a:spcPct val="0"/>
              </a:spcBef>
            </a:pPr>
            <a:r>
              <a:rPr lang="en-GB" altLang="en-US" sz="4000" b="1" dirty="0">
                <a:solidFill>
                  <a:srgbClr val="0000FF"/>
                </a:solidFill>
                <a:latin typeface="+mn-lt"/>
                <a:cs typeface="Times New Roman" panose="02020603050405020304" pitchFamily="18" charset="0"/>
              </a:rPr>
              <a:t>Reading</a:t>
            </a:r>
          </a:p>
          <a:p>
            <a:pPr eaLnBrk="1" hangingPunct="1">
              <a:spcBef>
                <a:spcPct val="0"/>
              </a:spcBef>
            </a:pPr>
            <a:r>
              <a:rPr lang="en-GB" altLang="en-US" sz="4000" b="1" dirty="0">
                <a:solidFill>
                  <a:srgbClr val="0000FF"/>
                </a:solidFill>
                <a:latin typeface="+mn-lt"/>
                <a:cs typeface="Times New Roman" panose="02020603050405020304" pitchFamily="18" charset="0"/>
              </a:rPr>
              <a:t>School work</a:t>
            </a:r>
          </a:p>
          <a:p>
            <a:pPr eaLnBrk="1" hangingPunct="1">
              <a:spcBef>
                <a:spcPct val="0"/>
              </a:spcBef>
            </a:pPr>
            <a:r>
              <a:rPr lang="en-GB" altLang="en-US" sz="4000" b="1" dirty="0">
                <a:solidFill>
                  <a:srgbClr val="0000FF"/>
                </a:solidFill>
                <a:latin typeface="+mn-lt"/>
                <a:cs typeface="Times New Roman" panose="02020603050405020304" pitchFamily="18" charset="0"/>
              </a:rPr>
              <a:t>Board games</a:t>
            </a:r>
          </a:p>
          <a:p>
            <a:pPr eaLnBrk="1" hangingPunct="1">
              <a:spcBef>
                <a:spcPct val="0"/>
              </a:spcBef>
            </a:pPr>
            <a:r>
              <a:rPr lang="en-GB" altLang="en-US" sz="4000" b="1" dirty="0">
                <a:solidFill>
                  <a:srgbClr val="0000FF"/>
                </a:solidFill>
                <a:latin typeface="+mn-lt"/>
                <a:cs typeface="Times New Roman" panose="02020603050405020304" pitchFamily="18" charset="0"/>
              </a:rPr>
              <a:t>Quiet time!</a:t>
            </a:r>
          </a:p>
        </p:txBody>
      </p:sp>
      <p:pic>
        <p:nvPicPr>
          <p:cNvPr id="6148" name="Picture 7" descr="C:\Alastair\Teaching\S1 Inductions\images\sno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450" y="1933903"/>
            <a:ext cx="4113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32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102961" y="290326"/>
            <a:ext cx="5867400" cy="1143000"/>
          </a:xfrm>
        </p:spPr>
        <p:txBody>
          <a:bodyPr anchor="ctr"/>
          <a:lstStyle/>
          <a:p>
            <a:pPr eaLnBrk="1" hangingPunct="1"/>
            <a:r>
              <a:rPr lang="en-GB" altLang="en-US" b="1" dirty="0">
                <a:solidFill>
                  <a:srgbClr val="0000FF"/>
                </a:solidFill>
                <a:latin typeface="+mn-lt"/>
              </a:rPr>
              <a:t>Borrowing</a:t>
            </a:r>
          </a:p>
        </p:txBody>
      </p:sp>
      <p:sp>
        <p:nvSpPr>
          <p:cNvPr id="11267" name="Rectangle 3"/>
          <p:cNvSpPr>
            <a:spLocks noGrp="1" noChangeArrowheads="1"/>
          </p:cNvSpPr>
          <p:nvPr>
            <p:ph type="subTitle" idx="1"/>
          </p:nvPr>
        </p:nvSpPr>
        <p:spPr>
          <a:xfrm>
            <a:off x="1383957" y="1471445"/>
            <a:ext cx="5931243" cy="2180968"/>
          </a:xfrm>
        </p:spPr>
        <p:txBody>
          <a:bodyPr>
            <a:noAutofit/>
          </a:bodyPr>
          <a:lstStyle/>
          <a:p>
            <a:pPr algn="l" eaLnBrk="1" hangingPunct="1">
              <a:buFontTx/>
              <a:buChar char="•"/>
            </a:pPr>
            <a:r>
              <a:rPr lang="en-GB" altLang="en-US" sz="3500" b="1" u="sng" dirty="0">
                <a:solidFill>
                  <a:srgbClr val="0000FF"/>
                </a:solidFill>
                <a:cs typeface="Times New Roman" panose="02020603050405020304" pitchFamily="18" charset="0"/>
              </a:rPr>
              <a:t>Six books</a:t>
            </a:r>
            <a:r>
              <a:rPr lang="en-GB" altLang="en-US" sz="3500" b="1" dirty="0">
                <a:solidFill>
                  <a:srgbClr val="0000FF"/>
                </a:solidFill>
                <a:cs typeface="Times New Roman" panose="02020603050405020304" pitchFamily="18" charset="0"/>
              </a:rPr>
              <a:t> for </a:t>
            </a:r>
            <a:r>
              <a:rPr lang="en-GB" altLang="en-US" sz="3500" b="1" u="sng" dirty="0">
                <a:solidFill>
                  <a:srgbClr val="0000FF"/>
                </a:solidFill>
                <a:cs typeface="Times New Roman" panose="02020603050405020304" pitchFamily="18" charset="0"/>
              </a:rPr>
              <a:t>one month</a:t>
            </a:r>
          </a:p>
          <a:p>
            <a:pPr algn="l" eaLnBrk="1" hangingPunct="1">
              <a:buFontTx/>
              <a:buChar char="•"/>
            </a:pPr>
            <a:r>
              <a:rPr lang="en-GB" altLang="en-US" sz="3500" b="1" dirty="0">
                <a:solidFill>
                  <a:srgbClr val="0000FF"/>
                </a:solidFill>
                <a:cs typeface="Times New Roman" panose="02020603050405020304" pitchFamily="18" charset="0"/>
              </a:rPr>
              <a:t>Need longer?  Bring it back and it can be extended for another month.</a:t>
            </a:r>
            <a:r>
              <a:rPr lang="en-GB" altLang="en-US" sz="3500" b="1" dirty="0">
                <a:solidFill>
                  <a:srgbClr val="0000FF"/>
                </a:solidFill>
              </a:rPr>
              <a:t> </a:t>
            </a:r>
          </a:p>
        </p:txBody>
      </p:sp>
      <p:sp>
        <p:nvSpPr>
          <p:cNvPr id="11268" name="Rectangle 5"/>
          <p:cNvSpPr>
            <a:spLocks noChangeArrowheads="1"/>
          </p:cNvSpPr>
          <p:nvPr/>
        </p:nvSpPr>
        <p:spPr bwMode="auto">
          <a:xfrm>
            <a:off x="4767263" y="21002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11269" name="imgPreview" descr="books,emoticons,glasses,learning,readings,reads,smiley,smiley face,smiley faces,smileys,smilie,smilie face,smilie faces,smilies,smily,smily face,smily faces,students,studying,symbol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65129" y="1433326"/>
            <a:ext cx="3089833" cy="308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383957" y="3781168"/>
            <a:ext cx="930540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GB" altLang="en-US" sz="3000" b="1" dirty="0">
                <a:solidFill>
                  <a:srgbClr val="0000FF"/>
                </a:solidFill>
                <a:latin typeface="+mn-lt"/>
                <a:cs typeface="Times New Roman" panose="02020603050405020304" pitchFamily="18" charset="0"/>
              </a:rPr>
              <a:t>Choose a book to borrow </a:t>
            </a:r>
          </a:p>
          <a:p>
            <a:pPr eaLnBrk="1" hangingPunct="1">
              <a:buFontTx/>
              <a:buAutoNum type="arabicPeriod"/>
            </a:pPr>
            <a:r>
              <a:rPr lang="en-GB" altLang="en-US" sz="3000" b="1" dirty="0">
                <a:solidFill>
                  <a:srgbClr val="0000FF"/>
                </a:solidFill>
                <a:latin typeface="+mn-lt"/>
                <a:cs typeface="Times New Roman" panose="02020603050405020304" pitchFamily="18" charset="0"/>
              </a:rPr>
              <a:t>Hand the book to the librarian </a:t>
            </a:r>
          </a:p>
          <a:p>
            <a:pPr eaLnBrk="1" hangingPunct="1">
              <a:buFontTx/>
              <a:buAutoNum type="arabicPeriod"/>
            </a:pPr>
            <a:r>
              <a:rPr lang="en-GB" altLang="en-US" sz="3000" b="1" dirty="0">
                <a:solidFill>
                  <a:srgbClr val="0000FF"/>
                </a:solidFill>
                <a:latin typeface="+mn-lt"/>
                <a:cs typeface="Times New Roman" panose="02020603050405020304" pitchFamily="18" charset="0"/>
              </a:rPr>
              <a:t>Librarian will issue the book/ stamp it with a </a:t>
            </a:r>
            <a:r>
              <a:rPr lang="en-GB" altLang="en-US" sz="3000" b="1" u="sng" dirty="0">
                <a:solidFill>
                  <a:srgbClr val="0000FF"/>
                </a:solidFill>
                <a:latin typeface="+mn-lt"/>
                <a:cs typeface="Times New Roman" panose="02020603050405020304" pitchFamily="18" charset="0"/>
              </a:rPr>
              <a:t>return date</a:t>
            </a:r>
            <a:endParaRPr lang="en-GB" altLang="en-US" sz="3000" u="sng" dirty="0">
              <a:solidFill>
                <a:srgbClr val="0000FF"/>
              </a:solidFill>
              <a:latin typeface="+mn-lt"/>
            </a:endParaRPr>
          </a:p>
          <a:p>
            <a:pPr eaLnBrk="1" hangingPunct="1"/>
            <a:endParaRPr lang="en-GB" altLang="en-US" sz="3000" dirty="0">
              <a:solidFill>
                <a:srgbClr val="0000FF"/>
              </a:solidFill>
              <a:latin typeface="+mn-lt"/>
            </a:endParaRPr>
          </a:p>
          <a:p>
            <a:pPr eaLnBrk="1" hangingPunct="1"/>
            <a:r>
              <a:rPr lang="en-GB" altLang="en-US" sz="3000" b="1" dirty="0">
                <a:solidFill>
                  <a:srgbClr val="0000FF"/>
                </a:solidFill>
                <a:latin typeface="+mn-lt"/>
              </a:rPr>
              <a:t>DO NOT walk out with the book without it being issued!</a:t>
            </a:r>
          </a:p>
        </p:txBody>
      </p:sp>
    </p:spTree>
    <p:extLst>
      <p:ext uri="{BB962C8B-B14F-4D97-AF65-F5344CB8AC3E}">
        <p14:creationId xmlns:p14="http://schemas.microsoft.com/office/powerpoint/2010/main" val="253876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3356" y="350837"/>
            <a:ext cx="10515600" cy="1325563"/>
          </a:xfrm>
        </p:spPr>
        <p:txBody>
          <a:bodyPr>
            <a:normAutofit/>
          </a:bodyPr>
          <a:lstStyle/>
          <a:p>
            <a:pPr algn="ctr" eaLnBrk="1" hangingPunct="1"/>
            <a:r>
              <a:rPr lang="en-GB" altLang="en-US" sz="7000" b="1" dirty="0">
                <a:solidFill>
                  <a:srgbClr val="0000FF"/>
                </a:solidFill>
                <a:latin typeface="+mn-lt"/>
              </a:rPr>
              <a:t>Fiction</a:t>
            </a:r>
          </a:p>
        </p:txBody>
      </p:sp>
      <p:sp>
        <p:nvSpPr>
          <p:cNvPr id="15363" name="Rectangle 5"/>
          <p:cNvSpPr>
            <a:spLocks noChangeArrowheads="1"/>
          </p:cNvSpPr>
          <p:nvPr/>
        </p:nvSpPr>
        <p:spPr bwMode="auto">
          <a:xfrm>
            <a:off x="5167313" y="25003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15364" name="imgPreview" descr="academic,book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24600" y="1676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966788" y="1984161"/>
            <a:ext cx="509587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GB" altLang="en-US" sz="4000" b="1" dirty="0">
                <a:solidFill>
                  <a:srgbClr val="0000FF"/>
                </a:solidFill>
                <a:latin typeface="+mn-lt"/>
              </a:rPr>
              <a:t>Author surname A-Z</a:t>
            </a:r>
          </a:p>
          <a:p>
            <a:pPr eaLnBrk="1" hangingPunct="1">
              <a:spcBef>
                <a:spcPct val="0"/>
              </a:spcBef>
            </a:pPr>
            <a:r>
              <a:rPr lang="en-GB" altLang="en-US" sz="4000" b="1" dirty="0">
                <a:solidFill>
                  <a:srgbClr val="0000FF"/>
                </a:solidFill>
                <a:latin typeface="+mn-lt"/>
              </a:rPr>
              <a:t>Novels</a:t>
            </a:r>
          </a:p>
          <a:p>
            <a:pPr eaLnBrk="1" hangingPunct="1">
              <a:spcBef>
                <a:spcPct val="0"/>
              </a:spcBef>
            </a:pPr>
            <a:r>
              <a:rPr lang="en-GB" altLang="en-US" sz="4000" b="1" dirty="0">
                <a:solidFill>
                  <a:srgbClr val="0000FF"/>
                </a:solidFill>
                <a:latin typeface="+mn-lt"/>
              </a:rPr>
              <a:t>Quick Reads</a:t>
            </a:r>
          </a:p>
          <a:p>
            <a:pPr eaLnBrk="1" hangingPunct="1">
              <a:spcBef>
                <a:spcPct val="0"/>
              </a:spcBef>
            </a:pPr>
            <a:r>
              <a:rPr lang="en-GB" altLang="en-US" sz="4000" b="1" dirty="0">
                <a:solidFill>
                  <a:srgbClr val="0000FF"/>
                </a:solidFill>
                <a:latin typeface="+mn-lt"/>
              </a:rPr>
              <a:t>Comics (incl. Manga)</a:t>
            </a:r>
          </a:p>
          <a:p>
            <a:pPr eaLnBrk="1" hangingPunct="1">
              <a:spcBef>
                <a:spcPct val="0"/>
              </a:spcBef>
            </a:pPr>
            <a:r>
              <a:rPr lang="en-GB" altLang="en-US" sz="4000" b="1" dirty="0">
                <a:solidFill>
                  <a:srgbClr val="0000FF"/>
                </a:solidFill>
                <a:latin typeface="+mn-lt"/>
              </a:rPr>
              <a:t>Audiobooks</a:t>
            </a:r>
          </a:p>
        </p:txBody>
      </p:sp>
      <p:sp>
        <p:nvSpPr>
          <p:cNvPr id="15366" name="Rectangle 8"/>
          <p:cNvSpPr>
            <a:spLocks noChangeArrowheads="1"/>
          </p:cNvSpPr>
          <p:nvPr/>
        </p:nvSpPr>
        <p:spPr bwMode="auto">
          <a:xfrm>
            <a:off x="4905375" y="22907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320585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70" y="1004704"/>
            <a:ext cx="7367066" cy="4406745"/>
          </a:xfrm>
          <a:prstGeom prst="rect">
            <a:avLst/>
          </a:prstGeom>
        </p:spPr>
      </p:pic>
      <p:sp>
        <p:nvSpPr>
          <p:cNvPr id="6" name="TextBox 5"/>
          <p:cNvSpPr txBox="1"/>
          <p:nvPr/>
        </p:nvSpPr>
        <p:spPr>
          <a:xfrm>
            <a:off x="4186303" y="5606321"/>
            <a:ext cx="910442" cy="1015663"/>
          </a:xfrm>
          <a:prstGeom prst="rect">
            <a:avLst/>
          </a:prstGeom>
          <a:solidFill>
            <a:schemeClr val="bg1"/>
          </a:solidFill>
        </p:spPr>
        <p:txBody>
          <a:bodyPr wrap="none" rtlCol="0">
            <a:spAutoFit/>
          </a:bodyPr>
          <a:lstStyle/>
          <a:p>
            <a:r>
              <a:rPr lang="en-GB" sz="3000" b="1" dirty="0"/>
              <a:t>JF</a:t>
            </a:r>
          </a:p>
          <a:p>
            <a:r>
              <a:rPr lang="en-GB" sz="3000" b="1" dirty="0"/>
              <a:t>WAL</a:t>
            </a:r>
          </a:p>
        </p:txBody>
      </p:sp>
      <p:sp>
        <p:nvSpPr>
          <p:cNvPr id="7" name="TextBox 6"/>
          <p:cNvSpPr txBox="1"/>
          <p:nvPr/>
        </p:nvSpPr>
        <p:spPr>
          <a:xfrm>
            <a:off x="5491544" y="5606320"/>
            <a:ext cx="824265" cy="1015663"/>
          </a:xfrm>
          <a:prstGeom prst="rect">
            <a:avLst/>
          </a:prstGeom>
          <a:solidFill>
            <a:schemeClr val="bg1"/>
          </a:solidFill>
        </p:spPr>
        <p:txBody>
          <a:bodyPr wrap="none" rtlCol="0">
            <a:spAutoFit/>
          </a:bodyPr>
          <a:lstStyle/>
          <a:p>
            <a:r>
              <a:rPr lang="en-GB" sz="3000" b="1" dirty="0"/>
              <a:t>TF</a:t>
            </a:r>
          </a:p>
          <a:p>
            <a:r>
              <a:rPr lang="en-GB" sz="3000" b="1" dirty="0"/>
              <a:t>WEI</a:t>
            </a:r>
          </a:p>
        </p:txBody>
      </p:sp>
      <p:sp>
        <p:nvSpPr>
          <p:cNvPr id="8" name="TextBox 7"/>
          <p:cNvSpPr txBox="1"/>
          <p:nvPr/>
        </p:nvSpPr>
        <p:spPr>
          <a:xfrm>
            <a:off x="6710608" y="5606320"/>
            <a:ext cx="784958" cy="1015663"/>
          </a:xfrm>
          <a:prstGeom prst="rect">
            <a:avLst/>
          </a:prstGeom>
          <a:solidFill>
            <a:schemeClr val="bg1"/>
          </a:solidFill>
        </p:spPr>
        <p:txBody>
          <a:bodyPr wrap="none" rtlCol="0">
            <a:spAutoFit/>
          </a:bodyPr>
          <a:lstStyle/>
          <a:p>
            <a:r>
              <a:rPr lang="en-GB" sz="3000" b="1" dirty="0"/>
              <a:t>SF</a:t>
            </a:r>
          </a:p>
          <a:p>
            <a:r>
              <a:rPr lang="en-GB" sz="3000" b="1" dirty="0"/>
              <a:t>ZOL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949" y="1001333"/>
            <a:ext cx="5178330" cy="4410116"/>
          </a:xfrm>
          <a:prstGeom prst="rect">
            <a:avLst/>
          </a:prstGeom>
        </p:spPr>
      </p:pic>
      <p:sp>
        <p:nvSpPr>
          <p:cNvPr id="11" name="Rectangle 2"/>
          <p:cNvSpPr>
            <a:spLocks noGrp="1" noChangeArrowheads="1"/>
          </p:cNvSpPr>
          <p:nvPr>
            <p:ph type="title"/>
          </p:nvPr>
        </p:nvSpPr>
        <p:spPr>
          <a:xfrm>
            <a:off x="843197" y="0"/>
            <a:ext cx="10515600" cy="1325563"/>
          </a:xfrm>
        </p:spPr>
        <p:txBody>
          <a:bodyPr>
            <a:normAutofit/>
          </a:bodyPr>
          <a:lstStyle/>
          <a:p>
            <a:pPr algn="ctr" eaLnBrk="1" hangingPunct="1"/>
            <a:r>
              <a:rPr lang="en-GB" altLang="en-US" sz="7000" b="1" dirty="0">
                <a:solidFill>
                  <a:srgbClr val="0000FF"/>
                </a:solidFill>
                <a:latin typeface="+mn-lt"/>
              </a:rPr>
              <a:t>Fiction</a:t>
            </a:r>
          </a:p>
        </p:txBody>
      </p:sp>
    </p:spTree>
    <p:extLst>
      <p:ext uri="{BB962C8B-B14F-4D97-AF65-F5344CB8AC3E}">
        <p14:creationId xmlns:p14="http://schemas.microsoft.com/office/powerpoint/2010/main" val="118823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2468" y="442655"/>
            <a:ext cx="11315597" cy="2092881"/>
          </a:xfrm>
          <a:prstGeom prst="rect">
            <a:avLst/>
          </a:prstGeom>
          <a:noFill/>
        </p:spPr>
        <p:txBody>
          <a:bodyPr wrap="none" rtlCol="0">
            <a:spAutoFit/>
          </a:bodyPr>
          <a:lstStyle/>
          <a:p>
            <a:pPr algn="ctr"/>
            <a:r>
              <a:rPr lang="en-GB" sz="6500" b="1" dirty="0">
                <a:latin typeface="Arial Black" panose="020B0A04020102020204" pitchFamily="34" charset="0"/>
              </a:rPr>
              <a:t>ACCELERATED READER </a:t>
            </a:r>
          </a:p>
          <a:p>
            <a:pPr algn="ctr"/>
            <a:r>
              <a:rPr lang="en-GB" sz="6500" b="1" dirty="0">
                <a:latin typeface="Arial Black" panose="020B0A04020102020204" pitchFamily="34" charset="0"/>
              </a:rPr>
              <a:t>LEVELS</a:t>
            </a:r>
          </a:p>
        </p:txBody>
      </p:sp>
      <p:sp>
        <p:nvSpPr>
          <p:cNvPr id="6" name="Oval 5"/>
          <p:cNvSpPr/>
          <p:nvPr/>
        </p:nvSpPr>
        <p:spPr>
          <a:xfrm>
            <a:off x="1453958" y="2366259"/>
            <a:ext cx="2124660" cy="2092881"/>
          </a:xfrm>
          <a:prstGeom prst="ellipse">
            <a:avLst/>
          </a:prstGeom>
          <a:solidFill>
            <a:srgbClr val="FC65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934046" y="2366260"/>
            <a:ext cx="2124659" cy="2092880"/>
          </a:xfrm>
          <a:prstGeom prst="ellipse">
            <a:avLst/>
          </a:prstGeom>
          <a:solidFill>
            <a:srgbClr val="06A2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86983" y="4228307"/>
            <a:ext cx="2124659" cy="20928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235579" y="4229265"/>
            <a:ext cx="2124660" cy="209288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430920" y="2366259"/>
            <a:ext cx="2124659" cy="209288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988292" y="2656525"/>
            <a:ext cx="1040670" cy="1631216"/>
          </a:xfrm>
          <a:prstGeom prst="rect">
            <a:avLst/>
          </a:prstGeom>
          <a:noFill/>
        </p:spPr>
        <p:txBody>
          <a:bodyPr wrap="none" rtlCol="0">
            <a:spAutoFit/>
          </a:bodyPr>
          <a:lstStyle/>
          <a:p>
            <a:r>
              <a:rPr lang="en-GB" sz="10000" b="1" dirty="0">
                <a:solidFill>
                  <a:schemeClr val="bg1"/>
                </a:solidFill>
                <a:latin typeface="Arial Black" panose="020B0A04020102020204" pitchFamily="34" charset="0"/>
              </a:rPr>
              <a:t>1</a:t>
            </a:r>
          </a:p>
        </p:txBody>
      </p:sp>
      <p:sp>
        <p:nvSpPr>
          <p:cNvPr id="13" name="TextBox 12"/>
          <p:cNvSpPr txBox="1"/>
          <p:nvPr/>
        </p:nvSpPr>
        <p:spPr>
          <a:xfrm>
            <a:off x="3782816" y="4459140"/>
            <a:ext cx="1040670" cy="1631216"/>
          </a:xfrm>
          <a:prstGeom prst="rect">
            <a:avLst/>
          </a:prstGeom>
          <a:noFill/>
        </p:spPr>
        <p:txBody>
          <a:bodyPr wrap="none" rtlCol="0">
            <a:spAutoFit/>
          </a:bodyPr>
          <a:lstStyle/>
          <a:p>
            <a:r>
              <a:rPr lang="en-GB" sz="10000" b="1" dirty="0">
                <a:latin typeface="Arial Black" panose="020B0A04020102020204" pitchFamily="34" charset="0"/>
              </a:rPr>
              <a:t>2</a:t>
            </a:r>
          </a:p>
        </p:txBody>
      </p:sp>
      <p:sp>
        <p:nvSpPr>
          <p:cNvPr id="14" name="TextBox 13"/>
          <p:cNvSpPr txBox="1"/>
          <p:nvPr/>
        </p:nvSpPr>
        <p:spPr>
          <a:xfrm>
            <a:off x="5498609" y="2597091"/>
            <a:ext cx="1040670" cy="1631216"/>
          </a:xfrm>
          <a:prstGeom prst="rect">
            <a:avLst/>
          </a:prstGeom>
          <a:noFill/>
        </p:spPr>
        <p:txBody>
          <a:bodyPr wrap="none" rtlCol="0">
            <a:spAutoFit/>
          </a:bodyPr>
          <a:lstStyle/>
          <a:p>
            <a:r>
              <a:rPr lang="en-GB" sz="10000" b="1" dirty="0">
                <a:solidFill>
                  <a:schemeClr val="bg1"/>
                </a:solidFill>
                <a:latin typeface="Arial Black" panose="020B0A04020102020204" pitchFamily="34" charset="0"/>
              </a:rPr>
              <a:t>3</a:t>
            </a:r>
          </a:p>
        </p:txBody>
      </p:sp>
      <p:sp>
        <p:nvSpPr>
          <p:cNvPr id="15" name="TextBox 14"/>
          <p:cNvSpPr txBox="1"/>
          <p:nvPr/>
        </p:nvSpPr>
        <p:spPr>
          <a:xfrm>
            <a:off x="7128977" y="4459140"/>
            <a:ext cx="1040670" cy="1631216"/>
          </a:xfrm>
          <a:prstGeom prst="rect">
            <a:avLst/>
          </a:prstGeom>
          <a:noFill/>
        </p:spPr>
        <p:txBody>
          <a:bodyPr wrap="none" rtlCol="0">
            <a:spAutoFit/>
          </a:bodyPr>
          <a:lstStyle/>
          <a:p>
            <a:r>
              <a:rPr lang="en-GB" sz="10000" b="1" dirty="0">
                <a:solidFill>
                  <a:schemeClr val="bg1"/>
                </a:solidFill>
                <a:latin typeface="Arial Black" panose="020B0A04020102020204" pitchFamily="34" charset="0"/>
              </a:rPr>
              <a:t>4</a:t>
            </a:r>
          </a:p>
        </p:txBody>
      </p:sp>
      <p:sp>
        <p:nvSpPr>
          <p:cNvPr id="16" name="TextBox 15"/>
          <p:cNvSpPr txBox="1"/>
          <p:nvPr/>
        </p:nvSpPr>
        <p:spPr>
          <a:xfrm>
            <a:off x="9015099" y="2597091"/>
            <a:ext cx="1040670" cy="1631216"/>
          </a:xfrm>
          <a:prstGeom prst="rect">
            <a:avLst/>
          </a:prstGeom>
          <a:noFill/>
        </p:spPr>
        <p:txBody>
          <a:bodyPr wrap="none" rtlCol="0">
            <a:spAutoFit/>
          </a:bodyPr>
          <a:lstStyle/>
          <a:p>
            <a:r>
              <a:rPr lang="en-GB" sz="10000" b="1" dirty="0">
                <a:solidFill>
                  <a:srgbClr val="FFFFFF"/>
                </a:solidFill>
                <a:latin typeface="Arial Black" panose="020B0A04020102020204" pitchFamily="34" charset="0"/>
              </a:rPr>
              <a:t>5</a:t>
            </a:r>
          </a:p>
        </p:txBody>
      </p:sp>
    </p:spTree>
    <p:extLst>
      <p:ext uri="{BB962C8B-B14F-4D97-AF65-F5344CB8AC3E}">
        <p14:creationId xmlns:p14="http://schemas.microsoft.com/office/powerpoint/2010/main" val="64242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029"/>
          <p:cNvSpPr txBox="1">
            <a:spLocks noChangeArrowheads="1"/>
          </p:cNvSpPr>
          <p:nvPr/>
        </p:nvSpPr>
        <p:spPr bwMode="auto">
          <a:xfrm>
            <a:off x="2438401" y="1295400"/>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en-US" altLang="en-US" sz="2400"/>
          </a:p>
        </p:txBody>
      </p:sp>
      <p:pic>
        <p:nvPicPr>
          <p:cNvPr id="512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344489"/>
            <a:ext cx="10033001"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1576" y="1556442"/>
            <a:ext cx="9341379" cy="6247864"/>
          </a:xfrm>
          <a:prstGeom prst="rect">
            <a:avLst/>
          </a:prstGeom>
          <a:solidFill>
            <a:schemeClr val="accent1"/>
          </a:solidFill>
        </p:spPr>
        <p:txBody>
          <a:bodyPr wrap="square" numCol="2" rtlCol="0">
            <a:spAutoFit/>
          </a:bodyPr>
          <a:lstStyle/>
          <a:p>
            <a:pPr marL="571500" indent="-571500">
              <a:buFont typeface="Arial" panose="020B0604020202020204" pitchFamily="34" charset="0"/>
              <a:buChar char="•"/>
            </a:pPr>
            <a:r>
              <a:rPr lang="en-GB" sz="4000" b="1" dirty="0">
                <a:solidFill>
                  <a:srgbClr val="0000FF"/>
                </a:solidFill>
              </a:rPr>
              <a:t>Scottish/ Local</a:t>
            </a:r>
          </a:p>
          <a:p>
            <a:pPr marL="571500" indent="-571500">
              <a:buFont typeface="Arial" panose="020B0604020202020204" pitchFamily="34" charset="0"/>
              <a:buChar char="•"/>
            </a:pPr>
            <a:r>
              <a:rPr lang="en-GB" sz="4000" b="1" dirty="0">
                <a:solidFill>
                  <a:srgbClr val="0000FF"/>
                </a:solidFill>
              </a:rPr>
              <a:t>Biography</a:t>
            </a:r>
          </a:p>
          <a:p>
            <a:pPr marL="571500" indent="-571500">
              <a:buFont typeface="Arial" panose="020B0604020202020204" pitchFamily="34" charset="0"/>
              <a:buChar char="•"/>
            </a:pPr>
            <a:r>
              <a:rPr lang="en-GB" sz="4000" b="1" dirty="0">
                <a:solidFill>
                  <a:srgbClr val="0000FF"/>
                </a:solidFill>
              </a:rPr>
              <a:t>Careers</a:t>
            </a:r>
          </a:p>
          <a:p>
            <a:pPr marL="571500" indent="-571500">
              <a:buFont typeface="Arial" panose="020B0604020202020204" pitchFamily="34" charset="0"/>
              <a:buChar char="•"/>
            </a:pPr>
            <a:r>
              <a:rPr lang="en-GB" sz="4000" b="1" dirty="0">
                <a:solidFill>
                  <a:srgbClr val="0000FF"/>
                </a:solidFill>
              </a:rPr>
              <a:t>Further </a:t>
            </a:r>
            <a:r>
              <a:rPr lang="en-GB" sz="4000" b="1" dirty="0" err="1">
                <a:solidFill>
                  <a:srgbClr val="0000FF"/>
                </a:solidFill>
              </a:rPr>
              <a:t>Educati</a:t>
            </a:r>
            <a:endParaRPr lang="en-GB" sz="4000" b="1" dirty="0">
              <a:solidFill>
                <a:srgbClr val="0000FF"/>
              </a:solidFill>
            </a:endParaRPr>
          </a:p>
          <a:p>
            <a:pPr marL="571500" indent="-571500">
              <a:buFont typeface="Arial" panose="020B0604020202020204" pitchFamily="34" charset="0"/>
              <a:buChar char="•"/>
            </a:pPr>
            <a:r>
              <a:rPr lang="en-GB" sz="4000" b="1" dirty="0">
                <a:solidFill>
                  <a:srgbClr val="0000FF"/>
                </a:solidFill>
              </a:rPr>
              <a:t>Issues</a:t>
            </a:r>
          </a:p>
          <a:p>
            <a:pPr marL="571500" indent="-571500">
              <a:buFont typeface="Arial" panose="020B0604020202020204" pitchFamily="34" charset="0"/>
              <a:buChar char="•"/>
            </a:pPr>
            <a:endParaRPr lang="en-GB" sz="4000" b="1" dirty="0">
              <a:solidFill>
                <a:srgbClr val="0000FF"/>
              </a:solidFill>
            </a:endParaRPr>
          </a:p>
          <a:p>
            <a:pPr marL="571500" indent="-571500">
              <a:buFont typeface="Arial" panose="020B0604020202020204" pitchFamily="34" charset="0"/>
              <a:buChar char="•"/>
            </a:pPr>
            <a:endParaRPr lang="en-GB" sz="4000" b="1" dirty="0">
              <a:solidFill>
                <a:srgbClr val="0000FF"/>
              </a:solidFill>
            </a:endParaRPr>
          </a:p>
          <a:p>
            <a:pPr marL="571500" indent="-571500">
              <a:buFont typeface="Arial" panose="020B0604020202020204" pitchFamily="34" charset="0"/>
              <a:buChar char="•"/>
            </a:pPr>
            <a:endParaRPr lang="en-GB" sz="4000" b="1" dirty="0">
              <a:solidFill>
                <a:srgbClr val="0000FF"/>
              </a:solidFill>
            </a:endParaRPr>
          </a:p>
          <a:p>
            <a:endParaRPr lang="en-GB" sz="4000" b="1" dirty="0">
              <a:solidFill>
                <a:srgbClr val="0000FF"/>
              </a:solidFill>
            </a:endParaRPr>
          </a:p>
          <a:p>
            <a:endParaRPr lang="en-GB" sz="4000" b="1" dirty="0">
              <a:solidFill>
                <a:srgbClr val="0000FF"/>
              </a:solidFill>
            </a:endParaRPr>
          </a:p>
          <a:p>
            <a:pPr marL="571500" indent="-571500">
              <a:buFont typeface="Arial" panose="020B0604020202020204" pitchFamily="34" charset="0"/>
              <a:buChar char="•"/>
            </a:pPr>
            <a:r>
              <a:rPr lang="en-GB" sz="4000" b="1" dirty="0">
                <a:solidFill>
                  <a:srgbClr val="0000FF"/>
                </a:solidFill>
              </a:rPr>
              <a:t>Study Guides</a:t>
            </a:r>
          </a:p>
          <a:p>
            <a:pPr marL="571500" indent="-571500">
              <a:buFont typeface="Arial" panose="020B0604020202020204" pitchFamily="34" charset="0"/>
              <a:buChar char="•"/>
            </a:pPr>
            <a:r>
              <a:rPr lang="en-GB" sz="4000" b="1" dirty="0">
                <a:solidFill>
                  <a:srgbClr val="0000FF"/>
                </a:solidFill>
              </a:rPr>
              <a:t>Past Papers</a:t>
            </a:r>
          </a:p>
          <a:p>
            <a:pPr marL="571500" indent="-571500">
              <a:buFont typeface="Arial" panose="020B0604020202020204" pitchFamily="34" charset="0"/>
              <a:buChar char="•"/>
            </a:pPr>
            <a:r>
              <a:rPr lang="en-GB" sz="4000" b="1" dirty="0">
                <a:solidFill>
                  <a:srgbClr val="0000FF"/>
                </a:solidFill>
              </a:rPr>
              <a:t>Teacher resources</a:t>
            </a:r>
          </a:p>
          <a:p>
            <a:pPr marL="571500" indent="-571500">
              <a:buFont typeface="Arial" panose="020B0604020202020204" pitchFamily="34" charset="0"/>
              <a:buChar char="•"/>
            </a:pPr>
            <a:r>
              <a:rPr lang="en-GB" sz="4000" b="1" dirty="0">
                <a:solidFill>
                  <a:srgbClr val="0000FF"/>
                </a:solidFill>
              </a:rPr>
              <a:t>Reference</a:t>
            </a:r>
          </a:p>
          <a:p>
            <a:pPr marL="571500" indent="-571500">
              <a:buFont typeface="Arial" panose="020B0604020202020204" pitchFamily="34" charset="0"/>
              <a:buChar char="•"/>
            </a:pPr>
            <a:r>
              <a:rPr lang="en-GB" sz="4000" b="1" dirty="0">
                <a:solidFill>
                  <a:srgbClr val="0000FF"/>
                </a:solidFill>
              </a:rPr>
              <a:t>Magazines</a:t>
            </a:r>
          </a:p>
          <a:p>
            <a:pPr marL="571500" indent="-571500">
              <a:buFont typeface="Arial" panose="020B0604020202020204" pitchFamily="34" charset="0"/>
              <a:buChar char="•"/>
            </a:pPr>
            <a:r>
              <a:rPr lang="en-GB" sz="4000" b="1" dirty="0">
                <a:solidFill>
                  <a:srgbClr val="0000FF"/>
                </a:solidFill>
              </a:rPr>
              <a:t> Newspapers</a:t>
            </a:r>
          </a:p>
        </p:txBody>
      </p:sp>
      <p:sp>
        <p:nvSpPr>
          <p:cNvPr id="4" name="TextBox 3"/>
          <p:cNvSpPr txBox="1"/>
          <p:nvPr/>
        </p:nvSpPr>
        <p:spPr>
          <a:xfrm>
            <a:off x="3811793" y="594641"/>
            <a:ext cx="4520789" cy="1169551"/>
          </a:xfrm>
          <a:prstGeom prst="rect">
            <a:avLst/>
          </a:prstGeom>
          <a:noFill/>
        </p:spPr>
        <p:txBody>
          <a:bodyPr wrap="none" rtlCol="0">
            <a:spAutoFit/>
          </a:bodyPr>
          <a:lstStyle/>
          <a:p>
            <a:r>
              <a:rPr lang="en-GB" sz="7000" b="1" dirty="0">
                <a:solidFill>
                  <a:srgbClr val="0000FF"/>
                </a:solidFill>
              </a:rPr>
              <a:t>Non-Fiction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575" y="1556442"/>
            <a:ext cx="3920011" cy="5369599"/>
          </a:xfrm>
          <a:prstGeom prst="rect">
            <a:avLst/>
          </a:prstGeom>
        </p:spPr>
      </p:pic>
    </p:spTree>
    <p:extLst>
      <p:ext uri="{BB962C8B-B14F-4D97-AF65-F5344CB8AC3E}">
        <p14:creationId xmlns:p14="http://schemas.microsoft.com/office/powerpoint/2010/main" val="13326202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17" y="419100"/>
            <a:ext cx="3869680" cy="5016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227" y="419100"/>
            <a:ext cx="7332273" cy="5016500"/>
          </a:xfrm>
          <a:prstGeom prst="rect">
            <a:avLst/>
          </a:prstGeom>
        </p:spPr>
      </p:pic>
    </p:spTree>
    <p:extLst>
      <p:ext uri="{BB962C8B-B14F-4D97-AF65-F5344CB8AC3E}">
        <p14:creationId xmlns:p14="http://schemas.microsoft.com/office/powerpoint/2010/main" val="4155774397"/>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653</Words>
  <Application>Microsoft Office PowerPoint</Application>
  <PresentationFormat>Widescreen</PresentationFormat>
  <Paragraphs>151</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Calibri Light</vt:lpstr>
      <vt:lpstr>Rockwell Extra Bold</vt:lpstr>
      <vt:lpstr>Times New Roman</vt:lpstr>
      <vt:lpstr>Office Theme</vt:lpstr>
      <vt:lpstr>PowerPoint Presentation</vt:lpstr>
      <vt:lpstr>PowerPoint Presentation</vt:lpstr>
      <vt:lpstr>What is the Library for? </vt:lpstr>
      <vt:lpstr>Borrowing</vt:lpstr>
      <vt:lpstr>Fiction</vt:lpstr>
      <vt:lpstr>Fiction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Aberdeenshire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Henderson</dc:creator>
  <cp:lastModifiedBy>Alastair Henderson</cp:lastModifiedBy>
  <cp:revision>61</cp:revision>
  <dcterms:created xsi:type="dcterms:W3CDTF">2017-05-29T13:24:28Z</dcterms:created>
  <dcterms:modified xsi:type="dcterms:W3CDTF">2020-06-11T15:54:37Z</dcterms:modified>
</cp:coreProperties>
</file>