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2" r:id="rId3"/>
    <p:sldId id="314" r:id="rId4"/>
    <p:sldId id="257" r:id="rId5"/>
    <p:sldId id="258" r:id="rId6"/>
    <p:sldId id="259" r:id="rId7"/>
    <p:sldId id="313" r:id="rId8"/>
    <p:sldId id="281" r:id="rId9"/>
    <p:sldId id="260" r:id="rId10"/>
    <p:sldId id="283" r:id="rId11"/>
    <p:sldId id="284" r:id="rId12"/>
    <p:sldId id="285" r:id="rId13"/>
    <p:sldId id="292" r:id="rId14"/>
    <p:sldId id="309" r:id="rId15"/>
    <p:sldId id="310" r:id="rId16"/>
    <p:sldId id="311" r:id="rId17"/>
    <p:sldId id="315" r:id="rId18"/>
    <p:sldId id="280" r:id="rId19"/>
    <p:sldId id="265" r:id="rId20"/>
    <p:sldId id="262" r:id="rId21"/>
    <p:sldId id="279" r:id="rId22"/>
    <p:sldId id="269" r:id="rId23"/>
    <p:sldId id="270" r:id="rId24"/>
    <p:sldId id="271" r:id="rId25"/>
    <p:sldId id="272" r:id="rId26"/>
    <p:sldId id="273" r:id="rId27"/>
    <p:sldId id="263" r:id="rId28"/>
    <p:sldId id="266" r:id="rId29"/>
    <p:sldId id="268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5726" autoAdjust="0"/>
  </p:normalViewPr>
  <p:slideViewPr>
    <p:cSldViewPr snapToGrid="0">
      <p:cViewPr varScale="1">
        <p:scale>
          <a:sx n="44" d="100"/>
          <a:sy n="44" d="100"/>
        </p:scale>
        <p:origin x="1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DE9BB-D0E1-4A65-9948-8D940942E096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6F5FB-D5EE-4243-935A-F9CBC4E80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91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/>
              <a:t>Definition: Ability to find information and make a judgement about it’s quality.</a:t>
            </a:r>
          </a:p>
          <a:p>
            <a:pPr algn="l"/>
            <a:r>
              <a:rPr lang="en-GB" dirty="0"/>
              <a:t>Digital Literacy?  Add the word ‘online’ to the definition above</a:t>
            </a:r>
            <a:endParaRPr lang="en-GB" b="1" dirty="0"/>
          </a:p>
          <a:p>
            <a:r>
              <a:rPr lang="en-GB" b="1" dirty="0"/>
              <a:t>Library connection?  </a:t>
            </a:r>
          </a:p>
          <a:p>
            <a:r>
              <a:rPr lang="en-GB" dirty="0"/>
              <a:t>Finding your way to the physical books and accessing/ searching catalogue to find more materials (incl. digital) in the 1000s of items available.</a:t>
            </a:r>
          </a:p>
          <a:p>
            <a:r>
              <a:rPr lang="en-GB" dirty="0"/>
              <a:t>Most independent study/ research is done in the library= poor quality searching resulting in too much info to sift through or poor quality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6F5FB-D5EE-4243-935A-F9CBC4E809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5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E1EB52-5859-4A6D-BDCF-EE9A0E7ADBF8}" type="slidenum">
              <a:rPr lang="en-GB" altLang="en-US" sz="1200" smtClean="0">
                <a:latin typeface="Arial" panose="020B0604020202020204" pitchFamily="34" charset="0"/>
              </a:rPr>
              <a:pPr/>
              <a:t>22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z="1800" b="1"/>
              <a:t>Answer: This is plagiarism. </a:t>
            </a:r>
          </a:p>
          <a:p>
            <a:pPr eaLnBrk="1" hangingPunct="1"/>
            <a:endParaRPr lang="en-GB" altLang="en-US" sz="1800" b="1"/>
          </a:p>
          <a:p>
            <a:pPr eaLnBrk="1" hangingPunct="1"/>
            <a:r>
              <a:rPr lang="en-GB" altLang="en-US" sz="1800"/>
              <a:t>Straight copying from any source - a book, a magazine or a website – without changing any words is cheating and the most commonly committed form of plagiarism.</a:t>
            </a:r>
          </a:p>
          <a:p>
            <a:pPr eaLnBrk="1" hangingPunct="1"/>
            <a:r>
              <a:rPr lang="en-GB" altLang="en-US" sz="1800" b="1"/>
              <a:t>EXERCISE 4</a:t>
            </a:r>
          </a:p>
        </p:txBody>
      </p:sp>
    </p:spTree>
    <p:extLst>
      <p:ext uri="{BB962C8B-B14F-4D97-AF65-F5344CB8AC3E}">
        <p14:creationId xmlns:p14="http://schemas.microsoft.com/office/powerpoint/2010/main" val="194615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862A72-008C-46CA-89B8-2C2AC6E1C1AF}" type="slidenum">
              <a:rPr lang="en-GB" altLang="en-US" sz="1200" smtClean="0">
                <a:latin typeface="Arial" panose="020B0604020202020204" pitchFamily="34" charset="0"/>
              </a:rPr>
              <a:pPr/>
              <a:t>23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z="1800" b="1"/>
              <a:t>Answer: Plagiarism. </a:t>
            </a:r>
          </a:p>
          <a:p>
            <a:pPr eaLnBrk="1" hangingPunct="1"/>
            <a:endParaRPr lang="en-GB" altLang="en-US" sz="1800" b="1"/>
          </a:p>
          <a:p>
            <a:pPr eaLnBrk="1" hangingPunct="1"/>
            <a:r>
              <a:rPr lang="en-GB" altLang="en-US" sz="1800"/>
              <a:t>Using the ideas of another, even when you write them in your own words and don’t say where the original idea came from, is also plagiarism</a:t>
            </a:r>
          </a:p>
        </p:txBody>
      </p:sp>
    </p:spTree>
    <p:extLst>
      <p:ext uri="{BB962C8B-B14F-4D97-AF65-F5344CB8AC3E}">
        <p14:creationId xmlns:p14="http://schemas.microsoft.com/office/powerpoint/2010/main" val="2718804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5CCB23-AE83-4434-8642-E23DC71AC045}" type="slidenum">
              <a:rPr lang="en-GB" altLang="en-US" sz="1200" smtClean="0">
                <a:latin typeface="Arial" panose="020B0604020202020204" pitchFamily="34" charset="0"/>
              </a:rPr>
              <a:pPr/>
              <a:t>24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z="1800" b="1"/>
              <a:t>Answer: Plagiarism. </a:t>
            </a:r>
          </a:p>
          <a:p>
            <a:pPr eaLnBrk="1" hangingPunct="1"/>
            <a:endParaRPr lang="en-GB" altLang="en-US" sz="1800" b="1"/>
          </a:p>
          <a:p>
            <a:pPr eaLnBrk="1" hangingPunct="1"/>
            <a:r>
              <a:rPr lang="en-GB" altLang="en-US" sz="1800"/>
              <a:t>This is self plagiarism and is also not allowed.</a:t>
            </a:r>
          </a:p>
          <a:p>
            <a:pPr eaLnBrk="1" hangingPunct="1"/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1777127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415DC4-8B15-4A15-AE9E-64D36452029F}" type="slidenum">
              <a:rPr lang="en-GB" altLang="en-US" sz="1200" smtClean="0">
                <a:latin typeface="Arial" panose="020B0604020202020204" pitchFamily="34" charset="0"/>
              </a:rPr>
              <a:pPr/>
              <a:t>25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z="1800" b="1"/>
              <a:t>Answer: This is correct and not plagiarism. </a:t>
            </a:r>
          </a:p>
          <a:p>
            <a:pPr eaLnBrk="1" hangingPunct="1"/>
            <a:endParaRPr lang="en-GB" altLang="en-US" sz="1800" b="1"/>
          </a:p>
          <a:p>
            <a:pPr eaLnBrk="1" hangingPunct="1"/>
            <a:r>
              <a:rPr lang="en-GB" altLang="en-US" sz="1800"/>
              <a:t>This is referencing a source correctly. You didn’t create the diagram but you’ve stated where you got it from. </a:t>
            </a:r>
          </a:p>
          <a:p>
            <a:pPr eaLnBrk="1" hangingPunct="1"/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3328715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FEA177-36A1-4C63-994E-EC656209CF7C}" type="slidenum">
              <a:rPr lang="en-GB" altLang="en-US" sz="1200" smtClean="0">
                <a:latin typeface="Arial" panose="020B0604020202020204" pitchFamily="34" charset="0"/>
              </a:rPr>
              <a:pPr/>
              <a:t>26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z="1800" b="1"/>
              <a:t>Answer: This is correct and not plagiarism. </a:t>
            </a:r>
          </a:p>
          <a:p>
            <a:pPr eaLnBrk="1" hangingPunct="1"/>
            <a:r>
              <a:rPr lang="en-GB" altLang="en-US" sz="1800"/>
              <a:t>Another example of referencing a source of information correctly.</a:t>
            </a:r>
          </a:p>
          <a:p>
            <a:pPr eaLnBrk="1" hangingPunct="1"/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3304997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b="0" dirty="0"/>
              <a:t>Whether</a:t>
            </a:r>
            <a:r>
              <a:rPr lang="en-GB" altLang="en-US" b="0" baseline="0" dirty="0"/>
              <a:t> ‘Google searching’ or using the index of a book: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b="0" dirty="0"/>
              <a:t>Important</a:t>
            </a:r>
            <a:r>
              <a:rPr lang="en-GB" altLang="en-US" b="0" baseline="0" dirty="0"/>
              <a:t> to broaden your search with different (or more general terms) if search results are unsatisfying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b="0" baseline="0" dirty="0"/>
              <a:t>If search terms are too specific you may miss something/ Something useful ay have been ruled out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b="0" baseline="0" dirty="0"/>
              <a:t>Conversely, if results are too general, you’ll get lots of irrelevant/ general results.</a:t>
            </a:r>
            <a:endParaRPr lang="en-GB" altLang="en-US" b="0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1C3334-2F2F-4BFD-9E16-91DE2A1D963A}" type="slidenum">
              <a:rPr lang="en-GB" altLang="en-US" sz="1200" smtClean="0"/>
              <a:pPr/>
              <a:t>27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422784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Big advantage of the internet</a:t>
            </a:r>
            <a:r>
              <a:rPr lang="en-GB" baseline="0" dirty="0"/>
              <a:t> over books: currency/ speed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Big advantage of books over internet: authority (written by experts/ checked by experts)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E55A0-DF03-479A-8E78-2C607BA4B477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995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Organising information- what’s the point?</a:t>
            </a:r>
          </a:p>
          <a:p>
            <a:r>
              <a:rPr lang="en-GB" dirty="0"/>
              <a:t>To find things easily- make it accessible</a:t>
            </a:r>
          </a:p>
          <a:p>
            <a:r>
              <a:rPr lang="en-GB" dirty="0"/>
              <a:t>Makes sense= logical</a:t>
            </a:r>
          </a:p>
          <a:p>
            <a:r>
              <a:rPr lang="en-GB" dirty="0"/>
              <a:t>Understanding of the piece of information in the wider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6F5FB-D5EE-4243-935A-F9CBC4E8090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15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CFFA10-F4DF-4802-B015-96E436B53432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GB" altLang="en-US" sz="600" dirty="0">
                <a:latin typeface="Arial" panose="020B0604020202020204" pitchFamily="34" charset="0"/>
              </a:rPr>
              <a:t>Non-Fiction or Factual books, organised by subject in Libraries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GB" altLang="en-US" sz="600" dirty="0">
                <a:latin typeface="Arial" panose="020B0604020202020204" pitchFamily="34" charset="0"/>
              </a:rPr>
              <a:t>Dewey/ Subject headings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GB" altLang="en-US" sz="600" dirty="0">
                <a:latin typeface="Arial" panose="020B0604020202020204" pitchFamily="34" charset="0"/>
              </a:rPr>
              <a:t>Contents (listing of contents by chapter and section with page numbers)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GB" altLang="en-US" sz="600" dirty="0">
                <a:latin typeface="Arial" panose="020B0604020202020204" pitchFamily="34" charset="0"/>
              </a:rPr>
              <a:t>Index (alphabetical listings of each name and item with page numbers at the back of the book)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GB" altLang="en-US" sz="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46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6F5FB-D5EE-4243-935A-F9CBC4E8090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23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800" b="1" dirty="0">
                <a:latin typeface="Arial" panose="020B0604020202020204" pitchFamily="34" charset="0"/>
              </a:rPr>
              <a:t>EXERCISE- POST-IT NOTES ON BOOKS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6F5FB-D5EE-4243-935A-F9CBC4E8090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57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66EA3CD-83D5-4A58-8F28-4626025EF7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72890E-B7FC-4067-AF2B-352CE53F8E6F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DC3CB66-223D-46D5-821A-308284D85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E3A188B-BD82-4589-A272-AA3DE5021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Tx/>
              <a:buChar char="•"/>
              <a:defRPr/>
            </a:pPr>
            <a:r>
              <a:rPr lang="en-GB" altLang="en-US" sz="600" dirty="0"/>
              <a:t>Words that best describe your subject/ unique words to the subject.</a:t>
            </a:r>
          </a:p>
          <a:p>
            <a:pPr marL="171450" indent="-171450" eaLnBrk="1" hangingPunct="1">
              <a:buFontTx/>
              <a:buChar char="•"/>
              <a:defRPr/>
            </a:pPr>
            <a:r>
              <a:rPr lang="en-GB" altLang="en-US" sz="600" dirty="0"/>
              <a:t>Extract them from your </a:t>
            </a:r>
            <a:r>
              <a:rPr lang="en-GB" altLang="en-US" sz="600" dirty="0" err="1"/>
              <a:t>mindmap</a:t>
            </a:r>
            <a:r>
              <a:rPr lang="en-GB" altLang="en-US" sz="600" dirty="0"/>
              <a:t>. Type them into a Google search or look them up in chapter headings/ Index of a book.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GB" sz="600" dirty="0"/>
              <a:t>Antonyms are two words that have opposite meanings (Freeze – Boil, Full – Empty).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GB" sz="600" dirty="0"/>
              <a:t>Synonyms are words that have the same/nearly the same meaning (</a:t>
            </a:r>
            <a:r>
              <a:rPr lang="en-GB" altLang="en-US" sz="600" dirty="0">
                <a:cs typeface="Times New Roman" panose="02020603050405020304" pitchFamily="18" charset="0"/>
              </a:rPr>
              <a:t>young people= teenagers, youths, juniors or </a:t>
            </a:r>
            <a:r>
              <a:rPr lang="en-GB" sz="600" dirty="0"/>
              <a:t>Destitute, poor, bankrupt, impoverished</a:t>
            </a:r>
            <a:r>
              <a:rPr lang="en-GB" altLang="en-US" sz="600" dirty="0">
                <a:cs typeface="Times New Roman" panose="02020603050405020304" pitchFamily="18" charset="0"/>
              </a:rPr>
              <a:t>)</a:t>
            </a:r>
            <a:r>
              <a:rPr lang="en-GB" sz="600" dirty="0"/>
              <a:t>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GB" sz="600" dirty="0"/>
              <a:t>Homonyms are words that are pronounced the same (Aisle - I’ll – Isle or Chilly - Chili – Chile) and are sometimes spelled the same, but have different meanings (live, arm).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GB" sz="600" dirty="0"/>
              <a:t>Acronyms are abbreviations of terms/ organisations based on first letter of each word (BBC, NATO, ASAP, YOLO).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sz="600" dirty="0">
                <a:cs typeface="Times New Roman" panose="02020603050405020304" pitchFamily="18" charset="0"/>
              </a:rPr>
              <a:t>No luck with your chosen words?  Try a different set of keywords or different combinations, remember: there is no correct set of words to unlock all the information.</a:t>
            </a:r>
            <a:endParaRPr lang="en-GB" altLang="en-US" sz="6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GB" altLang="en-US" sz="600" b="1" dirty="0"/>
              <a:t>1-KEYWORDS EXERCISE </a:t>
            </a:r>
            <a:r>
              <a:rPr lang="en-GB" altLang="en-US" sz="600" dirty="0"/>
              <a:t>(Research &amp; Keywords doc)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2F2E1DE-D4B4-4050-AC42-99FEEEBBAC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5EF0787B-83E5-4DA9-ADC6-2EE1B1578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GB" altLang="en-US" sz="600"/>
              <a:t>Discuss alternative keywords (synonyms), </a:t>
            </a:r>
          </a:p>
          <a:p>
            <a:pPr marL="171450" indent="-171450">
              <a:buFontTx/>
              <a:buChar char="•"/>
            </a:pPr>
            <a:r>
              <a:rPr lang="en-GB" altLang="en-US" sz="600"/>
              <a:t>importance of ‘full phrases’, </a:t>
            </a:r>
          </a:p>
          <a:p>
            <a:pPr marL="171450" indent="-171450">
              <a:buFontTx/>
              <a:buChar char="•"/>
            </a:pPr>
            <a:r>
              <a:rPr lang="en-GB" altLang="en-US" sz="600"/>
              <a:t>eliminating common words, </a:t>
            </a:r>
          </a:p>
          <a:p>
            <a:pPr marL="171450" indent="-171450">
              <a:buFontTx/>
              <a:buChar char="•"/>
            </a:pPr>
            <a:r>
              <a:rPr lang="en-GB" altLang="en-US" sz="600"/>
              <a:t>widening the search or narrowing the search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9B86B54D-AF11-400D-8921-D46DFCE02A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EF7E09-0132-41F5-BC57-286EFD87B020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B78C1-A0A7-42F0-94CB-D4B7F044B5D7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GB" altLang="en-US" sz="600" dirty="0"/>
          </a:p>
        </p:txBody>
      </p:sp>
    </p:spTree>
    <p:extLst>
      <p:ext uri="{BB962C8B-B14F-4D97-AF65-F5344CB8AC3E}">
        <p14:creationId xmlns:p14="http://schemas.microsoft.com/office/powerpoint/2010/main" val="124471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124FB7-D650-41C1-8BE6-44C8C5581F00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sz="800" u="sng">
                <a:cs typeface="Times New Roman" panose="02020603050405020304" pitchFamily="18" charset="0"/>
              </a:rPr>
              <a:t>What is it?</a:t>
            </a:r>
          </a:p>
          <a:p>
            <a:pPr>
              <a:buFontTx/>
              <a:buChar char="•"/>
            </a:pPr>
            <a:r>
              <a:rPr lang="en-GB" altLang="en-US" sz="800">
                <a:cs typeface="Times New Roman" panose="02020603050405020304" pitchFamily="18" charset="0"/>
              </a:rPr>
              <a:t>Plagiarism happens when one writer “steals” another writer’s ideas, words or phrases.</a:t>
            </a:r>
          </a:p>
          <a:p>
            <a:pPr>
              <a:buFontTx/>
              <a:buChar char="•"/>
            </a:pPr>
            <a:r>
              <a:rPr lang="en-GB" altLang="en-US" sz="800">
                <a:cs typeface="Times New Roman" panose="02020603050405020304" pitchFamily="18" charset="0"/>
              </a:rPr>
              <a:t>It’s cheating and it’s breaking the law- how would you like it if someone stole your work and passed it off as their own?</a:t>
            </a:r>
          </a:p>
          <a:p>
            <a:pPr>
              <a:buFontTx/>
              <a:buChar char="•"/>
            </a:pPr>
            <a:r>
              <a:rPr lang="en-GB" altLang="en-US" sz="800">
                <a:cs typeface="Times New Roman" panose="02020603050405020304" pitchFamily="18" charset="0"/>
              </a:rPr>
              <a:t>Very easy to do on the internet where it’s unclear who owns what.</a:t>
            </a:r>
          </a:p>
          <a:p>
            <a:r>
              <a:rPr lang="en-GB" altLang="en-US" sz="800" u="sng">
                <a:cs typeface="Times New Roman" panose="02020603050405020304" pitchFamily="18" charset="0"/>
              </a:rPr>
              <a:t>How to avoid it</a:t>
            </a:r>
          </a:p>
          <a:p>
            <a:pPr>
              <a:buFontTx/>
              <a:buChar char="•"/>
            </a:pPr>
            <a:r>
              <a:rPr lang="en-GB" altLang="en-US" sz="800">
                <a:cs typeface="Times New Roman" panose="02020603050405020304" pitchFamily="18" charset="0"/>
              </a:rPr>
              <a:t>Avoid Copy and Paste</a:t>
            </a:r>
            <a:endParaRPr lang="en-GB" altLang="en-US" sz="800" u="sng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GB" altLang="en-US" sz="800">
                <a:cs typeface="Times New Roman" panose="02020603050405020304" pitchFamily="18" charset="0"/>
              </a:rPr>
              <a:t>Put it into your own words (also ensures you understand what you are reading)</a:t>
            </a:r>
          </a:p>
          <a:p>
            <a:pPr>
              <a:buFontTx/>
              <a:buChar char="•"/>
            </a:pPr>
            <a:r>
              <a:rPr lang="en-GB" altLang="en-US" sz="800">
                <a:cs typeface="Times New Roman" panose="02020603050405020304" pitchFamily="18" charset="0"/>
              </a:rPr>
              <a:t>Make sure you include the source in your list of references!</a:t>
            </a:r>
            <a:r>
              <a:rPr lang="en-GB" altLang="en-US" sz="800"/>
              <a:t> </a:t>
            </a:r>
          </a:p>
          <a:p>
            <a:pPr>
              <a:buFontTx/>
              <a:buChar char="•"/>
            </a:pPr>
            <a:r>
              <a:rPr lang="en-GB" altLang="en-US" sz="800">
                <a:cs typeface="Times New Roman" panose="02020603050405020304" pitchFamily="18" charset="0"/>
              </a:rPr>
              <a:t>If using someone else’s words: </a:t>
            </a:r>
            <a:r>
              <a:rPr lang="en-GB" altLang="en-US" sz="800" u="sng">
                <a:cs typeface="Times New Roman" panose="02020603050405020304" pitchFamily="18" charset="0"/>
              </a:rPr>
              <a:t>quote in full</a:t>
            </a:r>
            <a:r>
              <a:rPr lang="en-GB" altLang="en-US" sz="800">
                <a:cs typeface="Times New Roman" panose="02020603050405020304" pitchFamily="18" charset="0"/>
              </a:rPr>
              <a:t>, with </a:t>
            </a:r>
            <a:r>
              <a:rPr lang="en-GB" altLang="en-US" sz="800" u="sng">
                <a:cs typeface="Times New Roman" panose="02020603050405020304" pitchFamily="18" charset="0"/>
              </a:rPr>
              <a:t>quotation marks</a:t>
            </a:r>
            <a:r>
              <a:rPr lang="en-GB" altLang="en-US" sz="800"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•"/>
            </a:pPr>
            <a:r>
              <a:rPr lang="en-GB" altLang="en-US" sz="800">
                <a:cs typeface="Times New Roman" panose="02020603050405020304" pitchFamily="18" charset="0"/>
              </a:rPr>
              <a:t>Referencing/ Bibliography: goes at the end/ </a:t>
            </a:r>
            <a:r>
              <a:rPr lang="en-GB" altLang="en-US" sz="600">
                <a:cs typeface="Times New Roman" panose="02020603050405020304" pitchFamily="18" charset="0"/>
              </a:rPr>
              <a:t>should include all the sources you have consulted.</a:t>
            </a:r>
            <a:r>
              <a:rPr lang="en-GB" altLang="en-US" sz="600"/>
              <a:t> </a:t>
            </a:r>
          </a:p>
          <a:p>
            <a:pPr>
              <a:buFontTx/>
              <a:buChar char="•"/>
            </a:pPr>
            <a:endParaRPr lang="en-GB" altLang="en-US" sz="80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endParaRPr lang="en-GB" altLang="en-US" sz="800">
              <a:cs typeface="Times New Roman" panose="02020603050405020304" pitchFamily="18" charset="0"/>
            </a:endParaRPr>
          </a:p>
          <a:p>
            <a:endParaRPr lang="en-GB" altLang="en-US" sz="8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3CE5E-C771-4B38-BBB1-E5D69D1C0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63B85-5F03-4EB4-9A7B-04291AA0C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BAFD-8DE6-4AA9-8E1D-FA5029401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FD5C-7BEA-4ABE-8668-B8FD2D2B800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38879-427B-4D13-906B-0FCF2D50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39432-B938-429E-AB6E-3C0BC07E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B42F-4940-40A6-BEAF-130166525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99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D1108-FE97-4744-9C81-7039CBBA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C6C0E4-4AE5-409D-88C6-0B82FA75D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A7D25-1250-4987-A888-9A443CCF9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FD5C-7BEA-4ABE-8668-B8FD2D2B800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6AB84-078B-48E6-B07E-3AC4AA10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BEBF1-CAB9-468C-8293-B666F98D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B42F-4940-40A6-BEAF-130166525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40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B1690-9ECA-49D2-A9E7-69C331BBF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C953F-56F7-4F52-B1F9-6DBC8AC70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4C0B5-5A32-4475-88BC-3D03E555D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FD5C-7BEA-4ABE-8668-B8FD2D2B800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E8DE0-D7C2-42A0-8FB4-888A728D6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CBCA2-CBC2-43DB-86B6-C2965D74C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B42F-4940-40A6-BEAF-130166525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05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A977-FAA1-4413-A21B-4C93CCB9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4B3E2-2728-4634-A6ED-CF915DB62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EF3D6-69A6-49CF-9E1B-C4639891D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FD5C-7BEA-4ABE-8668-B8FD2D2B800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F6A6C-FE78-458D-BA46-297D776C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92BB2-5266-4497-84F1-4DE15E5D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B42F-4940-40A6-BEAF-130166525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3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2CEF-A6AC-413A-9838-B1F18DE1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6B6C5-676C-4809-BDE2-E6878A433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96C77-AFD8-4F1B-A4FD-24141EF3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FD5C-7BEA-4ABE-8668-B8FD2D2B800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4863A-1FEB-4A69-ABE7-9F9705226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20999-6E61-4990-8349-2BC6835E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B42F-4940-40A6-BEAF-130166525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46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5EE1-D353-4A87-96C1-838DC9D7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898E4-1D23-4F16-94DF-2C09C8690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8B4AD-901D-439E-AFAB-32FAA1092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CA3F2-970C-4B82-B8FD-A5E1A5D0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FD5C-7BEA-4ABE-8668-B8FD2D2B800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3B62C-6A90-4BC5-863F-1467676F9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2C5CB-3B14-44F0-94CF-2CE1AC52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B42F-4940-40A6-BEAF-130166525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637BF-6D0F-4F5A-8F00-17791AB7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2F358-B952-4C6C-BEB3-742EF2A77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98183-E5B3-4F23-8AE3-E41A4F2B2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E940DE-F2DD-4258-872F-09AFA31CE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44AC3D-19FD-4074-9338-ABDC0379C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9B52D-0163-4C2B-B912-2DCA3012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FD5C-7BEA-4ABE-8668-B8FD2D2B800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E44E6-FA07-48C5-8C0A-D44813528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CBCC85-0E1D-4FFF-81A1-58C77CD0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B42F-4940-40A6-BEAF-130166525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98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B4B1-3758-47A8-87CD-E7793172E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B747D-6394-4D55-AD78-1D7EFD20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FD5C-7BEA-4ABE-8668-B8FD2D2B800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D7A92-6D12-42DF-A523-7166F99B8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01EE1-32C6-4CF7-879E-65554483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B42F-4940-40A6-BEAF-130166525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90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232DA5-0DA1-4829-8943-E21765864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FD5C-7BEA-4ABE-8668-B8FD2D2B800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E3C9A9-E762-4C77-9988-8DC6984F5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67ADC-50EB-49FC-9DAA-6490C560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B42F-4940-40A6-BEAF-130166525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95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A415-8A45-4D0B-9959-760779FE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138C3-B38F-4074-9275-C8EA209A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347CB-781F-4271-9EFF-38CCF7CB9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42ACC-6E81-4CD9-94AB-F66634654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FD5C-7BEA-4ABE-8668-B8FD2D2B800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7D705-DC52-4025-8387-11F2DC4A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A7217-8477-4999-9B12-353D353D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B42F-4940-40A6-BEAF-130166525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46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F1CC9-272C-4401-8FA0-9664A510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9EBF6-F320-491B-B4BE-7081C6E08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1C678-0D6F-4B33-A28E-FEC1302D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76EDC-E6BA-48F2-A128-E30EC8B0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FD5C-7BEA-4ABE-8668-B8FD2D2B800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F3342-990F-41FF-91A8-03FF42142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FB201-E715-4321-9064-F78E4678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B42F-4940-40A6-BEAF-130166525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17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EDFA33-BFEE-4280-BEA5-C7A24973C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C794-469C-4725-9E40-AC943804A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6FFB3-6156-49A0-BC59-BD9054444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FFD5C-7BEA-4ABE-8668-B8FD2D2B8005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70260-A310-4482-8727-ED876B8E0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C65ED-CEEA-4D15-BB47-3834D5D01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8B42F-4940-40A6-BEAF-130166525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54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nformation literacy what is">
            <a:extLst>
              <a:ext uri="{FF2B5EF4-FFF2-40B4-BE49-F238E27FC236}">
                <a16:creationId xmlns:a16="http://schemas.microsoft.com/office/drawing/2014/main" id="{56D99B2D-C278-40D9-AC75-D60D91E9D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361950"/>
            <a:ext cx="6219825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216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54188" y="525312"/>
            <a:ext cx="10550444" cy="5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0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(Specific) 		</a:t>
            </a:r>
            <a:r>
              <a:rPr kumimoji="0" lang="en-GB" altLang="en-US" sz="4000" b="1" i="0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B</a:t>
            </a:r>
            <a:r>
              <a:rPr kumimoji="0" lang="en-GB" altLang="en-US" sz="4000" b="1" i="0" strike="noStrike" cap="none" normalizeH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(General)</a:t>
            </a:r>
            <a:endParaRPr kumimoji="0" lang="en-GB" altLang="en-US" sz="4000" b="1" i="0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Saturn			    	</a:t>
            </a:r>
            <a:r>
              <a:rPr lang="en-GB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kumimoji="0" lang="en-GB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Pets</a:t>
            </a:r>
            <a:endParaRPr kumimoji="0" lang="en-GB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Rain			    		</a:t>
            </a:r>
            <a:r>
              <a:rPr lang="en-GB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Farming</a:t>
            </a:r>
            <a:endParaRPr kumimoji="0" lang="en-GB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Acorns                                Cooking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Hitler                                  Astronomy</a:t>
            </a:r>
            <a:endParaRPr kumimoji="0" lang="en-GB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Whales                               Weather</a:t>
            </a:r>
            <a:endParaRPr kumimoji="0" lang="en-GB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Sheep                                  Second World War</a:t>
            </a:r>
            <a:endParaRPr kumimoji="0" lang="en-GB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Soup                                    Trees</a:t>
            </a:r>
            <a:endParaRPr kumimoji="0" lang="en-GB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Ferrets                                Mammals</a:t>
            </a:r>
            <a:endParaRPr kumimoji="0" lang="en-GB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200400" y="1617785"/>
            <a:ext cx="3921369" cy="1700599"/>
          </a:xfrm>
          <a:prstGeom prst="straightConnector1">
            <a:avLst/>
          </a:prstGeom>
          <a:ln w="317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08031" y="2162908"/>
            <a:ext cx="4325815" cy="1723292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0400" y="2813538"/>
            <a:ext cx="3921369" cy="2303585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54215" y="3429099"/>
            <a:ext cx="4220308" cy="1054512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00400" y="3996915"/>
            <a:ext cx="3833446" cy="1770838"/>
          </a:xfrm>
          <a:prstGeom prst="straightConnector1">
            <a:avLst/>
          </a:prstGeom>
          <a:ln w="31750">
            <a:solidFill>
              <a:srgbClr val="F53BE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54215" y="2162908"/>
            <a:ext cx="4167554" cy="2444670"/>
          </a:xfrm>
          <a:prstGeom prst="straightConnector1">
            <a:avLst/>
          </a:prstGeom>
          <a:ln w="31750">
            <a:solidFill>
              <a:srgbClr val="3338F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708031" y="2813538"/>
            <a:ext cx="4325815" cy="2414300"/>
          </a:xfrm>
          <a:prstGeom prst="straightConnector1">
            <a:avLst/>
          </a:prstGeom>
          <a:ln w="31750">
            <a:solidFill>
              <a:srgbClr val="00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00400" y="1507070"/>
            <a:ext cx="3921369" cy="4371398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68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766291"/>
              </p:ext>
            </p:extLst>
          </p:nvPr>
        </p:nvGraphicFramePr>
        <p:xfrm>
          <a:off x="1813029" y="889139"/>
          <a:ext cx="940777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637">
                <a:tc>
                  <a:txBody>
                    <a:bodyPr/>
                    <a:lstStyle/>
                    <a:p>
                      <a:r>
                        <a:rPr lang="en-GB" sz="25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5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500" dirty="0"/>
                        <a:t>Dewey</a:t>
                      </a:r>
                      <a:r>
                        <a:rPr lang="en-GB" sz="2500" baseline="0" dirty="0"/>
                        <a:t> No.</a:t>
                      </a:r>
                      <a:endParaRPr lang="en-GB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160">
                <a:tc>
                  <a:txBody>
                    <a:bodyPr/>
                    <a:lstStyle/>
                    <a:p>
                      <a:r>
                        <a:rPr lang="en-GB" sz="2500" b="1" dirty="0">
                          <a:solidFill>
                            <a:srgbClr val="7030A0"/>
                          </a:solidFill>
                        </a:rPr>
                        <a:t>Ben Nevis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500" dirty="0">
                          <a:solidFill>
                            <a:srgbClr val="7030A0"/>
                          </a:solidFill>
                        </a:rPr>
                        <a:t>GEOGRAPHY- Scotland</a:t>
                      </a:r>
                    </a:p>
                    <a:p>
                      <a:r>
                        <a:rPr lang="en-GB" sz="2500" dirty="0">
                          <a:solidFill>
                            <a:srgbClr val="7030A0"/>
                          </a:solidFill>
                        </a:rPr>
                        <a:t>LEISURE-</a:t>
                      </a:r>
                      <a:r>
                        <a:rPr lang="en-GB" sz="2500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2500" dirty="0">
                          <a:solidFill>
                            <a:srgbClr val="7030A0"/>
                          </a:solidFill>
                        </a:rPr>
                        <a:t>Mountaineering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500" dirty="0">
                          <a:solidFill>
                            <a:srgbClr val="7030A0"/>
                          </a:solidFill>
                        </a:rPr>
                        <a:t>914.1</a:t>
                      </a:r>
                    </a:p>
                    <a:p>
                      <a:r>
                        <a:rPr lang="en-GB" sz="2500" dirty="0">
                          <a:solidFill>
                            <a:srgbClr val="7030A0"/>
                          </a:solidFill>
                        </a:rPr>
                        <a:t>796.5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2803">
                <a:tc>
                  <a:txBody>
                    <a:bodyPr/>
                    <a:lstStyle/>
                    <a:p>
                      <a:r>
                        <a:rPr lang="en-GB" sz="2500" b="1" dirty="0">
                          <a:solidFill>
                            <a:srgbClr val="FF0000"/>
                          </a:solidFill>
                        </a:rPr>
                        <a:t>Adders</a:t>
                      </a:r>
                    </a:p>
                    <a:p>
                      <a:endParaRPr lang="en-GB" sz="25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GB" sz="25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Berlin</a:t>
                      </a:r>
                    </a:p>
                    <a:p>
                      <a:endParaRPr lang="en-GB" sz="2500" b="1" dirty="0">
                        <a:solidFill>
                          <a:schemeClr val="dk1"/>
                        </a:solidFill>
                      </a:endParaRPr>
                    </a:p>
                    <a:p>
                      <a:endParaRPr lang="en-GB" sz="2500" b="1" dirty="0">
                        <a:solidFill>
                          <a:srgbClr val="00FF00"/>
                        </a:solidFill>
                      </a:endParaRPr>
                    </a:p>
                    <a:p>
                      <a:r>
                        <a:rPr lang="en-GB" sz="2500" b="1" dirty="0">
                          <a:solidFill>
                            <a:srgbClr val="002060"/>
                          </a:solidFill>
                        </a:rPr>
                        <a:t>Buses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500" dirty="0">
                          <a:solidFill>
                            <a:srgbClr val="FF0000"/>
                          </a:solidFill>
                        </a:rPr>
                        <a:t>REPTILES-</a:t>
                      </a:r>
                      <a:r>
                        <a:rPr lang="en-GB" sz="25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500" dirty="0">
                          <a:solidFill>
                            <a:srgbClr val="FF0000"/>
                          </a:solidFill>
                        </a:rPr>
                        <a:t>Snakes</a:t>
                      </a:r>
                    </a:p>
                    <a:p>
                      <a:endParaRPr lang="en-GB" sz="25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GB" sz="2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HISTORY-</a:t>
                      </a:r>
                      <a:r>
                        <a:rPr lang="en-GB" sz="25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Germany- Air drop</a:t>
                      </a:r>
                    </a:p>
                    <a:p>
                      <a:r>
                        <a:rPr lang="en-GB" sz="2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HISTORY-</a:t>
                      </a:r>
                      <a:r>
                        <a:rPr lang="en-GB" sz="25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Germany- The Wall</a:t>
                      </a:r>
                      <a:endParaRPr lang="en-GB" sz="25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GB" sz="2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TRAVEL- Berlin</a:t>
                      </a:r>
                      <a:endParaRPr lang="en-GB" sz="2500" baseline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GB" sz="2500" baseline="0" dirty="0">
                          <a:solidFill>
                            <a:srgbClr val="002060"/>
                          </a:solidFill>
                        </a:rPr>
                        <a:t>TRANSPORT- Buses</a:t>
                      </a:r>
                    </a:p>
                    <a:p>
                      <a:r>
                        <a:rPr lang="en-GB" sz="2500" baseline="0" dirty="0">
                          <a:solidFill>
                            <a:srgbClr val="002060"/>
                          </a:solidFill>
                        </a:rPr>
                        <a:t>ENGINEERING- land vehicles-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500" dirty="0">
                          <a:solidFill>
                            <a:srgbClr val="FF0000"/>
                          </a:solidFill>
                        </a:rPr>
                        <a:t>597.96</a:t>
                      </a:r>
                    </a:p>
                    <a:p>
                      <a:endParaRPr lang="en-GB" sz="25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GB" sz="2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943.087</a:t>
                      </a:r>
                    </a:p>
                    <a:p>
                      <a:r>
                        <a:rPr lang="en-GB" sz="2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943.155</a:t>
                      </a:r>
                    </a:p>
                    <a:p>
                      <a:r>
                        <a:rPr lang="en-GB" sz="2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914.3155</a:t>
                      </a:r>
                    </a:p>
                    <a:p>
                      <a:r>
                        <a:rPr lang="en-GB" sz="2500" dirty="0">
                          <a:solidFill>
                            <a:srgbClr val="002060"/>
                          </a:solidFill>
                        </a:rPr>
                        <a:t>388.32</a:t>
                      </a:r>
                    </a:p>
                    <a:p>
                      <a:r>
                        <a:rPr lang="en-GB" sz="2500" dirty="0">
                          <a:solidFill>
                            <a:srgbClr val="002060"/>
                          </a:solidFill>
                        </a:rPr>
                        <a:t>629.283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5D39D48-8C95-4C18-85D7-463180AF1FE0}"/>
              </a:ext>
            </a:extLst>
          </p:cNvPr>
          <p:cNvSpPr/>
          <p:nvPr/>
        </p:nvSpPr>
        <p:spPr>
          <a:xfrm flipV="1">
            <a:off x="4049486" y="1378857"/>
            <a:ext cx="4934857" cy="783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E736CC-0121-4246-964D-6B17B3BE3228}"/>
              </a:ext>
            </a:extLst>
          </p:cNvPr>
          <p:cNvSpPr/>
          <p:nvPr/>
        </p:nvSpPr>
        <p:spPr>
          <a:xfrm flipH="1" flipV="1">
            <a:off x="4049485" y="2365830"/>
            <a:ext cx="3933371" cy="366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3B2B7-43D9-4BD6-863A-381AC3CE81ED}"/>
              </a:ext>
            </a:extLst>
          </p:cNvPr>
          <p:cNvSpPr/>
          <p:nvPr/>
        </p:nvSpPr>
        <p:spPr>
          <a:xfrm>
            <a:off x="4049485" y="3058467"/>
            <a:ext cx="4339772" cy="1113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7BDA0B-26D0-4C8F-BD10-9430E876C0EB}"/>
              </a:ext>
            </a:extLst>
          </p:cNvPr>
          <p:cNvSpPr/>
          <p:nvPr/>
        </p:nvSpPr>
        <p:spPr>
          <a:xfrm>
            <a:off x="4049485" y="4303487"/>
            <a:ext cx="4615544" cy="783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35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3002" y="791308"/>
            <a:ext cx="36118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b="1" u="sng" dirty="0">
                <a:solidFill>
                  <a:srgbClr val="7030A0"/>
                </a:solidFill>
              </a:rPr>
              <a:t>Using a book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3002" y="1969478"/>
            <a:ext cx="1038899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Contents</a:t>
            </a:r>
            <a:r>
              <a:rPr lang="en-GB" sz="4000" dirty="0">
                <a:solidFill>
                  <a:srgbClr val="7030A0"/>
                </a:solidFill>
              </a:rPr>
              <a:t> </a:t>
            </a:r>
            <a:r>
              <a:rPr lang="en-GB" sz="4000" b="1" dirty="0">
                <a:solidFill>
                  <a:srgbClr val="7030A0"/>
                </a:solidFill>
              </a:rPr>
              <a:t>page</a:t>
            </a:r>
            <a:r>
              <a:rPr lang="en-GB" sz="4000" dirty="0">
                <a:solidFill>
                  <a:srgbClr val="7030A0"/>
                </a:solidFill>
              </a:rPr>
              <a:t> </a:t>
            </a:r>
            <a:r>
              <a:rPr lang="en-GB" sz="4000" dirty="0"/>
              <a:t>Does it cover your topic?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Chapters</a:t>
            </a:r>
            <a:r>
              <a:rPr lang="en-GB" sz="4000" dirty="0"/>
              <a:t> Which ones will you read?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Index</a:t>
            </a:r>
            <a:r>
              <a:rPr lang="en-GB" sz="4000" dirty="0"/>
              <a:t> Keywords, bold type, page numbering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Glossary</a:t>
            </a:r>
            <a:r>
              <a:rPr lang="en-GB" sz="4000" dirty="0"/>
              <a:t> A brief dictionary of the key terms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Publication page </a:t>
            </a:r>
            <a:r>
              <a:rPr lang="en-GB" sz="4000" dirty="0"/>
              <a:t>Publisher? Date of publication?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About the author </a:t>
            </a:r>
            <a:r>
              <a:rPr lang="en-GB" sz="4000" dirty="0"/>
              <a:t>Qualifications?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Reading level </a:t>
            </a:r>
            <a:r>
              <a:rPr lang="en-GB" sz="4000" dirty="0"/>
              <a:t>Difficulty of the text?</a:t>
            </a:r>
          </a:p>
        </p:txBody>
      </p:sp>
    </p:spTree>
    <p:extLst>
      <p:ext uri="{BB962C8B-B14F-4D97-AF65-F5344CB8AC3E}">
        <p14:creationId xmlns:p14="http://schemas.microsoft.com/office/powerpoint/2010/main" val="4010260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816020F2-CC2D-44D7-AC75-0B6D9FBEF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620713"/>
            <a:ext cx="5383212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>
            <a:extLst>
              <a:ext uri="{FF2B5EF4-FFF2-40B4-BE49-F238E27FC236}">
                <a16:creationId xmlns:a16="http://schemas.microsoft.com/office/drawing/2014/main" id="{0C68CE5A-9064-4BF7-915E-C91EDA071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3716338"/>
            <a:ext cx="595788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0500">
                <a:latin typeface="Rockwell Extra Bold" panose="02060903040505020403" pitchFamily="18" charset="0"/>
              </a:rPr>
              <a:t>WORDS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id="{D3DAC943-BCCB-4BDE-AB37-66A8F033A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908050"/>
            <a:ext cx="84963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‘Discuss fully the relevance of access to </a:t>
            </a:r>
            <a:r>
              <a:rPr lang="en-GB" altLang="en-US" sz="2400">
                <a:solidFill>
                  <a:schemeClr val="accent2"/>
                </a:solidFill>
              </a:rPr>
              <a:t>public libraries </a:t>
            </a:r>
            <a:r>
              <a:rPr lang="en-GB" altLang="en-US" sz="2400"/>
              <a:t>for </a:t>
            </a:r>
            <a:r>
              <a:rPr lang="en-GB" altLang="en-US" sz="2400">
                <a:solidFill>
                  <a:schemeClr val="accent2"/>
                </a:solidFill>
              </a:rPr>
              <a:t>young people</a:t>
            </a:r>
            <a:r>
              <a:rPr lang="en-GB" altLang="en-US" sz="2400"/>
              <a:t> in the </a:t>
            </a:r>
            <a:r>
              <a:rPr lang="en-GB" altLang="en-US" sz="2400">
                <a:solidFill>
                  <a:schemeClr val="accent2"/>
                </a:solidFill>
              </a:rPr>
              <a:t>digital age</a:t>
            </a:r>
            <a:r>
              <a:rPr lang="en-GB" altLang="en-US" sz="2400"/>
              <a:t>.’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‘Give a comprehensive and clear overview of </a:t>
            </a:r>
            <a:r>
              <a:rPr lang="en-GB" altLang="en-US" sz="2400">
                <a:solidFill>
                  <a:schemeClr val="accent2"/>
                </a:solidFill>
              </a:rPr>
              <a:t>literacy</a:t>
            </a:r>
            <a:r>
              <a:rPr lang="en-GB" altLang="en-US" sz="2400"/>
              <a:t> and the </a:t>
            </a:r>
            <a:r>
              <a:rPr lang="en-GB" altLang="en-US" sz="2400">
                <a:solidFill>
                  <a:schemeClr val="accent2"/>
                </a:solidFill>
              </a:rPr>
              <a:t>Irish traveller community</a:t>
            </a:r>
            <a:r>
              <a:rPr lang="en-GB" altLang="en-US" sz="2400"/>
              <a:t> in the </a:t>
            </a:r>
            <a:r>
              <a:rPr lang="en-GB" altLang="en-US" sz="2400">
                <a:solidFill>
                  <a:schemeClr val="accent2"/>
                </a:solidFill>
              </a:rPr>
              <a:t>21st century</a:t>
            </a:r>
            <a:r>
              <a:rPr lang="en-GB" altLang="en-US" sz="2400"/>
              <a:t>.’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‘Does </a:t>
            </a:r>
            <a:r>
              <a:rPr lang="en-GB" altLang="en-US" sz="2400">
                <a:solidFill>
                  <a:schemeClr val="accent2"/>
                </a:solidFill>
              </a:rPr>
              <a:t>social media </a:t>
            </a:r>
            <a:r>
              <a:rPr lang="en-GB" altLang="en-US" sz="2400"/>
              <a:t>impact on </a:t>
            </a:r>
            <a:r>
              <a:rPr lang="en-GB" altLang="en-US" sz="2400">
                <a:solidFill>
                  <a:schemeClr val="accent2"/>
                </a:solidFill>
              </a:rPr>
              <a:t>political engagement </a:t>
            </a:r>
            <a:r>
              <a:rPr lang="en-GB" altLang="en-US" sz="2400"/>
              <a:t>of the population of </a:t>
            </a:r>
            <a:r>
              <a:rPr lang="en-GB" altLang="en-US" sz="2400">
                <a:solidFill>
                  <a:schemeClr val="accent2"/>
                </a:solidFill>
              </a:rPr>
              <a:t>developing countries</a:t>
            </a:r>
            <a:r>
              <a:rPr lang="en-GB" altLang="en-US" sz="2400"/>
              <a:t>?’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‘Is research involving the use of </a:t>
            </a:r>
            <a:r>
              <a:rPr lang="en-GB" altLang="en-US" sz="2400">
                <a:solidFill>
                  <a:schemeClr val="accent2"/>
                </a:solidFill>
              </a:rPr>
              <a:t>embryos ethically acceptable</a:t>
            </a:r>
            <a:r>
              <a:rPr lang="en-GB" altLang="en-US" sz="2400"/>
              <a:t>?’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‘Give an overview of the effects of the </a:t>
            </a:r>
            <a:r>
              <a:rPr lang="en-GB" altLang="en-US" sz="2400">
                <a:solidFill>
                  <a:schemeClr val="accent2"/>
                </a:solidFill>
              </a:rPr>
              <a:t>War on Terror </a:t>
            </a:r>
            <a:r>
              <a:rPr lang="en-GB" altLang="en-US" sz="2400"/>
              <a:t>on </a:t>
            </a:r>
            <a:r>
              <a:rPr lang="en-GB" altLang="en-US" sz="2400">
                <a:solidFill>
                  <a:schemeClr val="accent2"/>
                </a:solidFill>
              </a:rPr>
              <a:t>race relations </a:t>
            </a:r>
            <a:r>
              <a:rPr lang="en-GB" altLang="en-US" sz="2400"/>
              <a:t>in </a:t>
            </a:r>
            <a:r>
              <a:rPr lang="en-GB" altLang="en-US" sz="2400">
                <a:solidFill>
                  <a:schemeClr val="accent2"/>
                </a:solidFill>
              </a:rPr>
              <a:t>West Yorkshire</a:t>
            </a:r>
            <a:r>
              <a:rPr lang="en-GB" altLang="en-US" sz="2400"/>
              <a:t>.’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AA62A8C3-5224-40B6-93A0-0CD1F8806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836613"/>
            <a:ext cx="85693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‘How do changes in a mother’s </a:t>
            </a:r>
            <a:r>
              <a:rPr lang="en-GB" altLang="en-US" sz="2400">
                <a:solidFill>
                  <a:srgbClr val="FF0000"/>
                </a:solidFill>
              </a:rPr>
              <a:t>diet</a:t>
            </a:r>
            <a:r>
              <a:rPr lang="en-GB" altLang="en-US" sz="2400"/>
              <a:t> during </a:t>
            </a:r>
            <a:r>
              <a:rPr lang="en-GB" altLang="en-US" sz="2400">
                <a:solidFill>
                  <a:srgbClr val="FF0000"/>
                </a:solidFill>
              </a:rPr>
              <a:t>pregnancy</a:t>
            </a:r>
            <a:r>
              <a:rPr lang="en-GB" altLang="en-US" sz="2400"/>
              <a:t> affect the health and on-going </a:t>
            </a:r>
            <a:r>
              <a:rPr lang="en-GB" altLang="en-US" sz="2400">
                <a:solidFill>
                  <a:srgbClr val="FF0000"/>
                </a:solidFill>
              </a:rPr>
              <a:t>development</a:t>
            </a:r>
            <a:r>
              <a:rPr lang="en-GB" altLang="en-US" sz="2400"/>
              <a:t> of the infant?’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‘Can changes in </a:t>
            </a:r>
            <a:r>
              <a:rPr lang="en-GB" altLang="en-US" sz="2400">
                <a:solidFill>
                  <a:srgbClr val="FF0000"/>
                </a:solidFill>
              </a:rPr>
              <a:t>nutrition</a:t>
            </a:r>
            <a:r>
              <a:rPr lang="en-GB" altLang="en-US" sz="2400"/>
              <a:t> improve </a:t>
            </a:r>
            <a:r>
              <a:rPr lang="en-GB" altLang="en-US" sz="2400">
                <a:solidFill>
                  <a:srgbClr val="FF0000"/>
                </a:solidFill>
              </a:rPr>
              <a:t>memory</a:t>
            </a:r>
            <a:r>
              <a:rPr lang="en-GB" altLang="en-US" sz="2400"/>
              <a:t> formation in </a:t>
            </a:r>
            <a:r>
              <a:rPr lang="en-GB" altLang="en-US" sz="2400">
                <a:solidFill>
                  <a:srgbClr val="FF0000"/>
                </a:solidFill>
              </a:rPr>
              <a:t>children</a:t>
            </a:r>
            <a:r>
              <a:rPr lang="en-GB" altLang="en-US" sz="2400"/>
              <a:t>?’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‘Should </a:t>
            </a:r>
            <a:r>
              <a:rPr lang="en-GB" altLang="en-US" sz="2400">
                <a:solidFill>
                  <a:srgbClr val="FF0000"/>
                </a:solidFill>
              </a:rPr>
              <a:t>advertising</a:t>
            </a:r>
            <a:r>
              <a:rPr lang="en-GB" altLang="en-US" sz="2400"/>
              <a:t> be banned on </a:t>
            </a:r>
            <a:r>
              <a:rPr lang="en-GB" altLang="en-US" sz="2400">
                <a:solidFill>
                  <a:srgbClr val="FF0000"/>
                </a:solidFill>
              </a:rPr>
              <a:t>children’s television</a:t>
            </a:r>
            <a:r>
              <a:rPr lang="en-GB" altLang="en-US" sz="2400"/>
              <a:t>?’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‘How will </a:t>
            </a:r>
            <a:r>
              <a:rPr lang="en-GB" altLang="en-US" sz="2400">
                <a:solidFill>
                  <a:srgbClr val="FF0000"/>
                </a:solidFill>
              </a:rPr>
              <a:t>austerity</a:t>
            </a:r>
            <a:r>
              <a:rPr lang="en-GB" altLang="en-US" sz="2400"/>
              <a:t> measures in the </a:t>
            </a:r>
            <a:r>
              <a:rPr lang="en-GB" altLang="en-US" sz="2400">
                <a:solidFill>
                  <a:srgbClr val="FF0000"/>
                </a:solidFill>
              </a:rPr>
              <a:t>Eurozone</a:t>
            </a:r>
            <a:r>
              <a:rPr lang="en-GB" altLang="en-US" sz="2400"/>
              <a:t> affect </a:t>
            </a:r>
            <a:r>
              <a:rPr lang="en-GB" altLang="en-US" sz="2400">
                <a:solidFill>
                  <a:srgbClr val="FF0000"/>
                </a:solidFill>
              </a:rPr>
              <a:t>small enterprises</a:t>
            </a:r>
            <a:r>
              <a:rPr lang="en-GB" altLang="en-US" sz="2400"/>
              <a:t> in </a:t>
            </a:r>
            <a:r>
              <a:rPr lang="en-GB" altLang="en-US" sz="2400">
                <a:solidFill>
                  <a:srgbClr val="FF0000"/>
                </a:solidFill>
              </a:rPr>
              <a:t>Great Britain</a:t>
            </a:r>
            <a:r>
              <a:rPr lang="en-GB" altLang="en-US" sz="2400"/>
              <a:t>?’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‘Discuss the potential and actual impacts of </a:t>
            </a:r>
            <a:r>
              <a:rPr lang="en-GB" altLang="en-US" sz="2400">
                <a:solidFill>
                  <a:srgbClr val="FF0000"/>
                </a:solidFill>
              </a:rPr>
              <a:t>alcohol</a:t>
            </a:r>
            <a:r>
              <a:rPr lang="en-GB" altLang="en-US" sz="2400"/>
              <a:t> on </a:t>
            </a:r>
            <a:r>
              <a:rPr lang="en-GB" altLang="en-US" sz="2400">
                <a:solidFill>
                  <a:srgbClr val="FF0000"/>
                </a:solidFill>
              </a:rPr>
              <a:t>student well-being</a:t>
            </a:r>
            <a:r>
              <a:rPr lang="en-GB" altLang="en-US" sz="2400"/>
              <a:t>.’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0874FB9B-66DB-4FE6-88BC-625529F3A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692150"/>
            <a:ext cx="835183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‘Give an overview of the impacts of </a:t>
            </a:r>
            <a:r>
              <a:rPr lang="en-GB" altLang="en-US" sz="2400">
                <a:solidFill>
                  <a:srgbClr val="008000"/>
                </a:solidFill>
              </a:rPr>
              <a:t>climate change </a:t>
            </a:r>
            <a:r>
              <a:rPr lang="en-GB" altLang="en-US" sz="2400"/>
              <a:t>on the </a:t>
            </a:r>
            <a:r>
              <a:rPr lang="en-GB" altLang="en-US" sz="2400">
                <a:solidFill>
                  <a:srgbClr val="008000"/>
                </a:solidFill>
              </a:rPr>
              <a:t>Gulf of Mexico</a:t>
            </a:r>
            <a:r>
              <a:rPr lang="en-GB" altLang="en-US" sz="2400"/>
              <a:t> region </a:t>
            </a:r>
            <a:r>
              <a:rPr lang="en-GB" altLang="en-US" sz="2400">
                <a:solidFill>
                  <a:srgbClr val="008000"/>
                </a:solidFill>
              </a:rPr>
              <a:t>water cycle</a:t>
            </a:r>
            <a:r>
              <a:rPr lang="en-GB" altLang="en-US" sz="2400"/>
              <a:t>.’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‘What represents </a:t>
            </a:r>
            <a:r>
              <a:rPr lang="en-GB" altLang="en-US" sz="2400">
                <a:solidFill>
                  <a:srgbClr val="008000"/>
                </a:solidFill>
              </a:rPr>
              <a:t>value for money </a:t>
            </a:r>
            <a:r>
              <a:rPr lang="en-GB" altLang="en-US" sz="2400"/>
              <a:t>for </a:t>
            </a:r>
            <a:r>
              <a:rPr lang="en-GB" altLang="en-US" sz="2400">
                <a:solidFill>
                  <a:srgbClr val="008000"/>
                </a:solidFill>
              </a:rPr>
              <a:t>university students </a:t>
            </a:r>
            <a:r>
              <a:rPr lang="en-GB" altLang="en-US" sz="2400"/>
              <a:t>in the </a:t>
            </a:r>
            <a:r>
              <a:rPr lang="en-GB" altLang="en-US" sz="2400">
                <a:solidFill>
                  <a:srgbClr val="008000"/>
                </a:solidFill>
              </a:rPr>
              <a:t>UK</a:t>
            </a:r>
            <a:r>
              <a:rPr lang="en-GB" altLang="en-US" sz="2400"/>
              <a:t>?’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‘Discuss the </a:t>
            </a:r>
            <a:r>
              <a:rPr lang="en-GB" altLang="en-US" sz="2400">
                <a:solidFill>
                  <a:srgbClr val="008000"/>
                </a:solidFill>
              </a:rPr>
              <a:t>side effects </a:t>
            </a:r>
            <a:r>
              <a:rPr lang="en-GB" altLang="en-US" sz="2400"/>
              <a:t>of consuming food and drinks containing </a:t>
            </a:r>
            <a:r>
              <a:rPr lang="en-GB" altLang="en-US" sz="2400">
                <a:solidFill>
                  <a:srgbClr val="008000"/>
                </a:solidFill>
              </a:rPr>
              <a:t>caffeine</a:t>
            </a:r>
            <a:r>
              <a:rPr lang="en-GB" altLang="en-US" sz="2400"/>
              <a:t> on </a:t>
            </a:r>
            <a:r>
              <a:rPr lang="en-GB" altLang="en-US" sz="2400">
                <a:solidFill>
                  <a:srgbClr val="008000"/>
                </a:solidFill>
              </a:rPr>
              <a:t>expectant mothers</a:t>
            </a:r>
            <a:r>
              <a:rPr lang="en-GB" altLang="en-US" sz="2400"/>
              <a:t>.’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‘Discuss fully the key benefits of the use of a </a:t>
            </a:r>
            <a:r>
              <a:rPr lang="en-GB" altLang="en-US" sz="2400">
                <a:solidFill>
                  <a:srgbClr val="008000"/>
                </a:solidFill>
              </a:rPr>
              <a:t>mobile computing device</a:t>
            </a:r>
            <a:r>
              <a:rPr lang="en-GB" altLang="en-US" sz="2400"/>
              <a:t> in an </a:t>
            </a:r>
            <a:r>
              <a:rPr lang="en-GB" altLang="en-US" sz="2400">
                <a:solidFill>
                  <a:srgbClr val="008000"/>
                </a:solidFill>
              </a:rPr>
              <a:t>educational setting</a:t>
            </a:r>
            <a:r>
              <a:rPr lang="en-GB" altLang="en-US" sz="2400"/>
              <a:t>.’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‘How can the teaching environment be changed to </a:t>
            </a:r>
            <a:r>
              <a:rPr lang="en-GB" altLang="en-US" sz="2400">
                <a:solidFill>
                  <a:srgbClr val="008000"/>
                </a:solidFill>
              </a:rPr>
              <a:t>improve learning outcomes </a:t>
            </a:r>
            <a:r>
              <a:rPr lang="en-GB" altLang="en-US" sz="2400"/>
              <a:t>for </a:t>
            </a:r>
            <a:r>
              <a:rPr lang="en-GB" altLang="en-US" sz="2400">
                <a:solidFill>
                  <a:srgbClr val="008000"/>
                </a:solidFill>
              </a:rPr>
              <a:t>dyslexic students</a:t>
            </a:r>
            <a:r>
              <a:rPr lang="en-GB" altLang="en-US" sz="2400"/>
              <a:t>?’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41631B-814E-4CE9-9B02-93554802B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8343"/>
            <a:ext cx="12192000" cy="746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3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boldstrokesauthorfestuk.files.wordpress.com/2013/10/rainbow-boo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4" y="756670"/>
            <a:ext cx="5434078" cy="5657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524000" y="1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altLang="en-US" dirty="0"/>
          </a:p>
          <a:p>
            <a:pPr lvl="1" eaLnBrk="0" hangingPunct="0"/>
            <a:endParaRPr lang="en-GB" altLang="en-US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513138" y="30235525"/>
            <a:ext cx="31432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-114264" tIns="-1594935" rIns="-114264" bIns="-1594935">
            <a:spAutoFit/>
          </a:bodyPr>
          <a:lstStyle/>
          <a:p>
            <a:endParaRPr lang="en-GB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524000" y="1255713"/>
            <a:ext cx="9144000" cy="168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115661" rIns="0" bIns="0">
            <a:spAutoFit/>
          </a:bodyPr>
          <a:lstStyle/>
          <a:p>
            <a:pPr>
              <a:buFontTx/>
              <a:buAutoNum type="arabicPeriod"/>
            </a:pPr>
            <a:endParaRPr lang="en-GB" altLang="en-US"/>
          </a:p>
          <a:p>
            <a:pPr eaLnBrk="0" hangingPunct="0"/>
            <a:endParaRPr lang="en-GB" alt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524000" y="3101975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GB" altLang="en-US"/>
          </a:p>
          <a:p>
            <a:pPr eaLnBrk="0" hangingPunct="0"/>
            <a:endParaRPr lang="en-GB" altLang="en-US"/>
          </a:p>
        </p:txBody>
      </p:sp>
      <p:pic>
        <p:nvPicPr>
          <p:cNvPr id="3094" name="Picture 22" descr="http://1y4o79syc6g4difua2cvof9qco.wpengine.netdna-cdn.com/wp-content/uploads/2013/08/intern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04" y="756671"/>
            <a:ext cx="5477621" cy="5657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5562600" y="2743201"/>
            <a:ext cx="1373518" cy="116955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7000" b="1">
                <a:solidFill>
                  <a:schemeClr val="bg1"/>
                </a:solidFill>
              </a:rPr>
              <a:t>VS.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662" y="224765"/>
            <a:ext cx="5762940" cy="2400657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000" dirty="0">
                <a:cs typeface="Times New Roman" panose="02020603050405020304" pitchFamily="18" charset="0"/>
              </a:rPr>
              <a:t>Proof-checked (factually accurate)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000" dirty="0">
                <a:cs typeface="Times New Roman" panose="02020603050405020304" pitchFamily="18" charset="0"/>
              </a:rPr>
              <a:t>Reputable publishers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000" dirty="0">
                <a:cs typeface="Times New Roman" panose="02020603050405020304" pitchFamily="18" charset="0"/>
              </a:rPr>
              <a:t>Qualified authors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000" dirty="0">
                <a:cs typeface="Times New Roman" panose="02020603050405020304" pitchFamily="18" charset="0"/>
              </a:rPr>
              <a:t>Unbiased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000" dirty="0">
                <a:cs typeface="Times New Roman" panose="02020603050405020304" pitchFamily="18" charset="0"/>
              </a:rPr>
              <a:t>Information is organised clearly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8205" y="212842"/>
            <a:ext cx="5531272" cy="3785652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000" dirty="0">
                <a:cs typeface="Times New Roman" panose="02020603050405020304" pitchFamily="18" charset="0"/>
              </a:rPr>
              <a:t>Instant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000" dirty="0">
                <a:cs typeface="Times New Roman" panose="02020603050405020304" pitchFamily="18" charset="0"/>
              </a:rPr>
              <a:t>Easier to jump from topic to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000" dirty="0">
                <a:cs typeface="Times New Roman" panose="02020603050405020304" pitchFamily="18" charset="0"/>
              </a:rPr>
              <a:t>A website can be found on anything and everything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000" dirty="0">
                <a:cs typeface="Times New Roman" panose="02020603050405020304" pitchFamily="18" charset="0"/>
              </a:rPr>
              <a:t>More up-to-date/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3000" dirty="0">
                <a:cs typeface="Times New Roman" panose="02020603050405020304" pitchFamily="18" charset="0"/>
              </a:rPr>
              <a:t>All information has ‘equal weighting’</a:t>
            </a:r>
            <a:endParaRPr lang="en-GB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02524" y="4460804"/>
            <a:ext cx="5434078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/>
              <a:t>Can be out-of-date quickly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/>
              <a:t>Takes time to locate books (and information within)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/>
              <a:t>Accessibility/ Availability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4064187"/>
            <a:ext cx="5863771" cy="278537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No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Accuracy is difficult to determine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Information overload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Plagiarism more likely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Difficult to see the ‘bigger picture’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Disorganised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500" dirty="0"/>
              <a:t>‘Everything’ is </a:t>
            </a:r>
            <a:r>
              <a:rPr lang="en-GB" sz="2500" u="sng" dirty="0"/>
              <a:t>not </a:t>
            </a:r>
            <a:r>
              <a:rPr lang="en-GB" sz="2500" dirty="0"/>
              <a:t>on the internet</a:t>
            </a:r>
          </a:p>
        </p:txBody>
      </p:sp>
    </p:spTree>
    <p:extLst>
      <p:ext uri="{BB962C8B-B14F-4D97-AF65-F5344CB8AC3E}">
        <p14:creationId xmlns:p14="http://schemas.microsoft.com/office/powerpoint/2010/main" val="9707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6716"/>
            <a:ext cx="4497206" cy="3134360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81076"/>
            <a:ext cx="4497206" cy="3086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5821" y="1088777"/>
            <a:ext cx="1282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</a:rPr>
              <a:t>This?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6755" y="4446657"/>
            <a:ext cx="1851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</a:rPr>
              <a:t>Or this?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7255" y="322451"/>
            <a:ext cx="6343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</a:rPr>
              <a:t>C.A.R.</a:t>
            </a:r>
          </a:p>
          <a:p>
            <a:r>
              <a:rPr lang="en-GB" sz="2500" b="1" u="sng" dirty="0">
                <a:solidFill>
                  <a:schemeClr val="bg1"/>
                </a:solidFill>
              </a:rPr>
              <a:t>Current</a:t>
            </a:r>
            <a:r>
              <a:rPr lang="en-GB" sz="2500" b="1" dirty="0">
                <a:solidFill>
                  <a:schemeClr val="bg1"/>
                </a:solidFill>
              </a:rPr>
              <a:t> </a:t>
            </a:r>
          </a:p>
          <a:p>
            <a:r>
              <a:rPr lang="en-GB" sz="2500" b="1" dirty="0">
                <a:solidFill>
                  <a:schemeClr val="bg1"/>
                </a:solidFill>
              </a:rPr>
              <a:t>When was the website created/updated?  </a:t>
            </a:r>
          </a:p>
          <a:p>
            <a:r>
              <a:rPr lang="en-GB" sz="2500" b="1" dirty="0">
                <a:solidFill>
                  <a:schemeClr val="bg1"/>
                </a:solidFill>
              </a:rPr>
              <a:t>Is the information up-to-date?</a:t>
            </a:r>
          </a:p>
          <a:p>
            <a:endParaRPr lang="en-GB" sz="2500" b="1" dirty="0">
              <a:solidFill>
                <a:schemeClr val="bg1"/>
              </a:solidFill>
            </a:endParaRPr>
          </a:p>
          <a:p>
            <a:r>
              <a:rPr lang="en-GB" sz="2500" b="1" u="sng" dirty="0">
                <a:solidFill>
                  <a:schemeClr val="bg1"/>
                </a:solidFill>
              </a:rPr>
              <a:t>Accurate</a:t>
            </a:r>
            <a:r>
              <a:rPr lang="en-GB" sz="2500" b="1" dirty="0">
                <a:solidFill>
                  <a:schemeClr val="bg1"/>
                </a:solidFill>
              </a:rPr>
              <a:t> </a:t>
            </a:r>
          </a:p>
          <a:p>
            <a:r>
              <a:rPr lang="en-GB" sz="2500" b="1" dirty="0">
                <a:solidFill>
                  <a:schemeClr val="bg1"/>
                </a:solidFill>
              </a:rPr>
              <a:t>Who is the author? Credentials? </a:t>
            </a:r>
          </a:p>
          <a:p>
            <a:r>
              <a:rPr lang="en-GB" sz="2500" b="1" dirty="0">
                <a:solidFill>
                  <a:schemeClr val="bg1"/>
                </a:solidFill>
              </a:rPr>
              <a:t>Could they be unreliable or biased?</a:t>
            </a:r>
          </a:p>
          <a:p>
            <a:endParaRPr lang="en-GB" sz="2500" b="1" dirty="0">
              <a:solidFill>
                <a:schemeClr val="bg1"/>
              </a:solidFill>
            </a:endParaRPr>
          </a:p>
          <a:p>
            <a:r>
              <a:rPr lang="en-GB" sz="2500" b="1" u="sng" dirty="0">
                <a:solidFill>
                  <a:schemeClr val="bg1"/>
                </a:solidFill>
              </a:rPr>
              <a:t>Relevant</a:t>
            </a:r>
            <a:r>
              <a:rPr lang="en-GB" sz="2500" b="1" dirty="0">
                <a:solidFill>
                  <a:schemeClr val="bg1"/>
                </a:solidFill>
              </a:rPr>
              <a:t> </a:t>
            </a:r>
          </a:p>
          <a:p>
            <a:r>
              <a:rPr lang="en-GB" sz="2500" b="1" dirty="0">
                <a:solidFill>
                  <a:schemeClr val="bg1"/>
                </a:solidFill>
              </a:rPr>
              <a:t>Does the website answer your key question?</a:t>
            </a:r>
          </a:p>
          <a:p>
            <a:r>
              <a:rPr lang="en-GB" sz="2500" b="1" dirty="0">
                <a:solidFill>
                  <a:schemeClr val="bg1"/>
                </a:solidFill>
              </a:rPr>
              <a:t> Is it too easy/ hard/ about right?</a:t>
            </a:r>
          </a:p>
          <a:p>
            <a:r>
              <a:rPr lang="en-GB" sz="2500" b="1" dirty="0">
                <a:solidFill>
                  <a:schemeClr val="bg1"/>
                </a:solidFill>
              </a:rPr>
              <a:t>Too much/ not enough detail?</a:t>
            </a:r>
          </a:p>
        </p:txBody>
      </p:sp>
    </p:spTree>
    <p:extLst>
      <p:ext uri="{BB962C8B-B14F-4D97-AF65-F5344CB8AC3E}">
        <p14:creationId xmlns:p14="http://schemas.microsoft.com/office/powerpoint/2010/main" val="155953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0B880B-ECCC-409F-8E1B-0560279422C2}"/>
              </a:ext>
            </a:extLst>
          </p:cNvPr>
          <p:cNvSpPr txBox="1"/>
          <p:nvPr/>
        </p:nvSpPr>
        <p:spPr>
          <a:xfrm>
            <a:off x="667657" y="1536174"/>
            <a:ext cx="1127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b="1" dirty="0">
                <a:solidFill>
                  <a:srgbClr val="FF0000"/>
                </a:solidFill>
              </a:rPr>
              <a:t>How information is organised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b="1" dirty="0">
                <a:solidFill>
                  <a:srgbClr val="00B050"/>
                </a:solidFill>
              </a:rPr>
              <a:t>Books vs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b="1" dirty="0">
                <a:solidFill>
                  <a:srgbClr val="0070C0"/>
                </a:solidFill>
              </a:rPr>
              <a:t>Finding &amp; using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b="1" dirty="0">
                <a:solidFill>
                  <a:srgbClr val="FF9933"/>
                </a:solidFill>
              </a:rPr>
              <a:t>Plagiarism</a:t>
            </a:r>
          </a:p>
        </p:txBody>
      </p:sp>
    </p:spTree>
    <p:extLst>
      <p:ext uri="{BB962C8B-B14F-4D97-AF65-F5344CB8AC3E}">
        <p14:creationId xmlns:p14="http://schemas.microsoft.com/office/powerpoint/2010/main" val="2097817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2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54" y="0"/>
            <a:ext cx="12197954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33" y="783772"/>
            <a:ext cx="7529681" cy="50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2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3282" y="2367464"/>
            <a:ext cx="8210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“The practice of taking someone else's work or ideas and passing them off as one's own.”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463282" y="531133"/>
            <a:ext cx="8478603" cy="49398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35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Why do people </a:t>
            </a:r>
            <a:r>
              <a:rPr lang="en-GB" altLang="en-US" sz="35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plagiarise?</a:t>
            </a:r>
          </a:p>
          <a:p>
            <a:pPr>
              <a:buFontTx/>
              <a:buChar char="•"/>
            </a:pPr>
            <a:r>
              <a:rPr lang="en-GB" altLang="en-US" sz="35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Takes less time</a:t>
            </a:r>
          </a:p>
          <a:p>
            <a:pPr>
              <a:buFontTx/>
              <a:buChar char="•"/>
            </a:pPr>
            <a:r>
              <a:rPr lang="en-GB" altLang="en-US" sz="35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Want to get a good mark</a:t>
            </a:r>
          </a:p>
          <a:p>
            <a:pPr>
              <a:buFontTx/>
              <a:buChar char="•"/>
            </a:pPr>
            <a:r>
              <a:rPr lang="en-GB" altLang="en-US" sz="35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Lack of own knowledge</a:t>
            </a:r>
          </a:p>
          <a:p>
            <a:pPr>
              <a:buFontTx/>
              <a:buChar char="•"/>
            </a:pPr>
            <a:r>
              <a:rPr lang="en-GB" altLang="en-US" sz="35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Lack of patience</a:t>
            </a:r>
          </a:p>
          <a:p>
            <a:pPr>
              <a:buFontTx/>
              <a:buChar char="•"/>
            </a:pPr>
            <a:r>
              <a:rPr lang="en-GB" altLang="en-US" sz="35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No trust in own ability</a:t>
            </a:r>
          </a:p>
          <a:p>
            <a:pPr>
              <a:buFontTx/>
              <a:buChar char="•"/>
            </a:pPr>
            <a:r>
              <a:rPr lang="en-GB" altLang="en-US" sz="35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Laziness</a:t>
            </a:r>
          </a:p>
          <a:p>
            <a:pPr>
              <a:buFontTx/>
              <a:buChar char="•"/>
            </a:pPr>
            <a:r>
              <a:rPr lang="en-GB" altLang="en-US" sz="35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Ignorance about the consequences</a:t>
            </a:r>
          </a:p>
          <a:p>
            <a:pPr>
              <a:buFontTx/>
              <a:buChar char="•"/>
            </a:pPr>
            <a:r>
              <a:rPr lang="en-GB" altLang="en-US" sz="35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By accident</a:t>
            </a:r>
            <a:endParaRPr lang="en-GB" altLang="en-US" sz="3500" dirty="0"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70F29-0994-401C-963B-D2A22F538A96}"/>
              </a:ext>
            </a:extLst>
          </p:cNvPr>
          <p:cNvSpPr txBox="1"/>
          <p:nvPr/>
        </p:nvSpPr>
        <p:spPr>
          <a:xfrm flipH="1">
            <a:off x="2372100" y="1133750"/>
            <a:ext cx="8660965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Nkkncnvxnsmcsmdbfm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>
                <a:solidFill>
                  <a:schemeClr val="bg1"/>
                </a:solidFill>
              </a:rPr>
              <a:t>sfk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9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341438"/>
            <a:ext cx="7772400" cy="46085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4000" b="1" dirty="0"/>
              <a:t>Example 1:</a:t>
            </a:r>
          </a:p>
          <a:p>
            <a:pPr eaLnBrk="1" hangingPunct="1">
              <a:defRPr/>
            </a:pPr>
            <a:endParaRPr lang="en-GB" altLang="en-US" sz="4000" dirty="0"/>
          </a:p>
          <a:p>
            <a:pPr eaLnBrk="1" hangingPunct="1">
              <a:defRPr/>
            </a:pPr>
            <a:r>
              <a:rPr lang="en-GB" altLang="en-US" sz="4000" dirty="0"/>
              <a:t>‘I copied and pasted a paragraph from the Internet into my report without changing any words. Information on the web is free after all…’</a:t>
            </a:r>
          </a:p>
          <a:p>
            <a:pPr eaLnBrk="1" hangingPunct="1">
              <a:defRPr/>
            </a:pPr>
            <a:endParaRPr lang="en-GB" alt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407" y="291019"/>
            <a:ext cx="6275962" cy="62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1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altLang="en-US" sz="4000" b="1" dirty="0"/>
              <a:t>Example 2: </a:t>
            </a:r>
          </a:p>
          <a:p>
            <a:pPr eaLnBrk="1" hangingPunct="1">
              <a:defRPr/>
            </a:pPr>
            <a:endParaRPr lang="en-GB" altLang="en-US" sz="4000" b="1" dirty="0"/>
          </a:p>
          <a:p>
            <a:pPr eaLnBrk="1" hangingPunct="1">
              <a:defRPr/>
            </a:pPr>
            <a:r>
              <a:rPr lang="en-GB" altLang="en-US" sz="4000" dirty="0"/>
              <a:t>‘I used the ideas of an author and wrote them in my own words in my research.’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57" y="348574"/>
            <a:ext cx="6509426" cy="65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5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altLang="en-US" sz="4000" b="1" dirty="0"/>
              <a:t>Example 3: </a:t>
            </a:r>
          </a:p>
          <a:p>
            <a:pPr eaLnBrk="1" hangingPunct="1">
              <a:defRPr/>
            </a:pPr>
            <a:endParaRPr lang="en-GB" altLang="en-US" sz="4000" b="1" dirty="0"/>
          </a:p>
          <a:p>
            <a:pPr eaLnBrk="1" hangingPunct="1">
              <a:defRPr/>
            </a:pPr>
            <a:r>
              <a:rPr lang="en-GB" altLang="en-US" sz="4000" dirty="0"/>
              <a:t>‘I submitted parts of the same essay for two different projects.’</a:t>
            </a:r>
          </a:p>
          <a:p>
            <a:pPr eaLnBrk="1" hangingPunct="1">
              <a:defRPr/>
            </a:pP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4310"/>
            <a:ext cx="6373238" cy="637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altLang="en-US" sz="4000" b="1" dirty="0"/>
              <a:t>Example 4: </a:t>
            </a:r>
          </a:p>
          <a:p>
            <a:pPr eaLnBrk="1" hangingPunct="1">
              <a:defRPr/>
            </a:pPr>
            <a:endParaRPr lang="en-GB" altLang="en-US" sz="4000" b="1" dirty="0"/>
          </a:p>
          <a:p>
            <a:pPr eaLnBrk="1" hangingPunct="1">
              <a:defRPr/>
            </a:pPr>
            <a:r>
              <a:rPr lang="en-GB" altLang="en-US" sz="4000" dirty="0"/>
              <a:t>‘I copied a diagram I liked from the Internet but put a note beside it to say where I’d copied it from.’</a:t>
            </a:r>
          </a:p>
          <a:p>
            <a:pPr eaLnBrk="1" hangingPunct="1">
              <a:defRPr/>
            </a:pP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28" y="126142"/>
            <a:ext cx="5875505" cy="67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404813"/>
            <a:ext cx="7772400" cy="50403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4000" b="1" dirty="0"/>
              <a:t>Example 5: </a:t>
            </a:r>
          </a:p>
          <a:p>
            <a:pPr eaLnBrk="1" hangingPunct="1">
              <a:defRPr/>
            </a:pPr>
            <a:endParaRPr lang="en-GB" altLang="en-US" sz="4000" dirty="0"/>
          </a:p>
          <a:p>
            <a:pPr eaLnBrk="1" hangingPunct="1">
              <a:defRPr/>
            </a:pPr>
            <a:r>
              <a:rPr lang="en-GB" altLang="en-US" sz="4000" dirty="0"/>
              <a:t>‘I copied a few lines of a paragraph from a newspaper article. I enclosed them in quotation marks and presented the information as a quote from a newspaper.’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28" y="126142"/>
            <a:ext cx="5291845" cy="60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0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905000" y="457201"/>
            <a:ext cx="8305800" cy="1616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000" b="1">
                <a:solidFill>
                  <a:schemeClr val="bg1"/>
                </a:solidFill>
              </a:rPr>
              <a:t>Name two broader terms for television.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887538" y="2195514"/>
            <a:ext cx="7785100" cy="4730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500" b="1" dirty="0">
                <a:solidFill>
                  <a:schemeClr val="bg1"/>
                </a:solidFill>
              </a:rPr>
              <a:t>Examples: media, broadcasting, telecommunication, TV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677E6465-0ABB-4219-9C0B-1795C6B5A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3051629"/>
            <a:ext cx="8472488" cy="1920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bg1"/>
                </a:solidFill>
              </a:rPr>
              <a:t>Your research question contains the words ‘Young People’.  How many synonyms can you think of?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987A655F-3E2F-477F-899A-6B27FFC3E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5199744"/>
            <a:ext cx="8407400" cy="5492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b="1" dirty="0">
                <a:solidFill>
                  <a:schemeClr val="bg1"/>
                </a:solidFill>
              </a:rPr>
              <a:t>Examples: Teenagers, juveniles, kids, pupil, junior</a:t>
            </a:r>
          </a:p>
        </p:txBody>
      </p:sp>
    </p:spTree>
    <p:extLst>
      <p:ext uri="{BB962C8B-B14F-4D97-AF65-F5344CB8AC3E}">
        <p14:creationId xmlns:p14="http://schemas.microsoft.com/office/powerpoint/2010/main" val="31787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nimBg="1" autoUpdateAnimBg="0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905000" y="3886201"/>
            <a:ext cx="8305800" cy="2378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b="1" dirty="0">
                <a:solidFill>
                  <a:schemeClr val="bg1"/>
                </a:solidFill>
              </a:rPr>
              <a:t>How long does it typically take to publish an academic book?</a:t>
            </a:r>
          </a:p>
          <a:p>
            <a:pPr eaLnBrk="1" hangingPunct="1">
              <a:buFontTx/>
              <a:buAutoNum type="alphaLcPeriod"/>
            </a:pPr>
            <a:r>
              <a:rPr lang="en-GB" altLang="en-US" sz="3000" b="1" dirty="0">
                <a:solidFill>
                  <a:schemeClr val="bg1"/>
                </a:solidFill>
              </a:rPr>
              <a:t>1-2 weeks</a:t>
            </a:r>
          </a:p>
          <a:p>
            <a:pPr eaLnBrk="1" hangingPunct="1">
              <a:buFontTx/>
              <a:buAutoNum type="alphaLcPeriod"/>
            </a:pPr>
            <a:r>
              <a:rPr lang="en-GB" altLang="en-US" sz="3000" b="1" dirty="0">
                <a:solidFill>
                  <a:schemeClr val="bg1"/>
                </a:solidFill>
              </a:rPr>
              <a:t>1-2 months</a:t>
            </a:r>
          </a:p>
          <a:p>
            <a:pPr eaLnBrk="1" hangingPunct="1">
              <a:buFontTx/>
              <a:buAutoNum type="alphaLcPeriod"/>
            </a:pPr>
            <a:r>
              <a:rPr lang="en-GB" altLang="en-US" sz="3000" b="1" dirty="0">
                <a:solidFill>
                  <a:schemeClr val="bg1"/>
                </a:solidFill>
              </a:rPr>
              <a:t>1-2 years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905000" y="6299200"/>
            <a:ext cx="2025650" cy="5588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b="1" dirty="0">
                <a:solidFill>
                  <a:schemeClr val="bg1"/>
                </a:solidFill>
              </a:rPr>
              <a:t>c. 1-2 years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1DF4AB3-C66C-434F-9E93-C22C97A5E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8458200" cy="26543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</a:rPr>
              <a:t>Different types of information are published at different speeds.  Put these in order (fastest first).</a:t>
            </a:r>
          </a:p>
          <a:p>
            <a:pPr eaLnBrk="1" hangingPunct="1">
              <a:buFontTx/>
              <a:buAutoNum type="alphaLcPeriod"/>
            </a:pPr>
            <a:r>
              <a:rPr lang="en-GB" altLang="en-US" sz="2800" b="1" dirty="0">
                <a:solidFill>
                  <a:schemeClr val="bg1"/>
                </a:solidFill>
              </a:rPr>
              <a:t>Encyclopaedia</a:t>
            </a:r>
          </a:p>
          <a:p>
            <a:pPr eaLnBrk="1" hangingPunct="1">
              <a:buFontTx/>
              <a:buAutoNum type="alphaLcPeriod"/>
            </a:pPr>
            <a:r>
              <a:rPr lang="en-GB" altLang="en-US" sz="2800" b="1" dirty="0">
                <a:solidFill>
                  <a:schemeClr val="bg1"/>
                </a:solidFill>
              </a:rPr>
              <a:t>Website</a:t>
            </a:r>
          </a:p>
          <a:p>
            <a:pPr eaLnBrk="1" hangingPunct="1">
              <a:buFontTx/>
              <a:buAutoNum type="alphaLcPeriod"/>
            </a:pPr>
            <a:r>
              <a:rPr lang="en-GB" altLang="en-US" sz="2800" b="1" dirty="0">
                <a:solidFill>
                  <a:schemeClr val="bg1"/>
                </a:solidFill>
              </a:rPr>
              <a:t>Journal article</a:t>
            </a:r>
          </a:p>
          <a:p>
            <a:pPr eaLnBrk="1" hangingPunct="1">
              <a:buFontTx/>
              <a:buAutoNum type="alphaLcPeriod"/>
            </a:pPr>
            <a:r>
              <a:rPr lang="en-GB" altLang="en-US" sz="2800" b="1" dirty="0">
                <a:solidFill>
                  <a:schemeClr val="bg1"/>
                </a:solidFill>
              </a:rPr>
              <a:t>Newspaper article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B794FAD-0D74-41B5-BDCB-6E916DF6F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00401"/>
            <a:ext cx="1538288" cy="5492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b="1" dirty="0">
                <a:solidFill>
                  <a:schemeClr val="bg1"/>
                </a:solidFill>
              </a:rPr>
              <a:t>b, d, c, a</a:t>
            </a:r>
          </a:p>
        </p:txBody>
      </p:sp>
    </p:spTree>
    <p:extLst>
      <p:ext uri="{BB962C8B-B14F-4D97-AF65-F5344CB8AC3E}">
        <p14:creationId xmlns:p14="http://schemas.microsoft.com/office/powerpoint/2010/main" val="224956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  <p:bldP spid="77829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057400" y="3733801"/>
            <a:ext cx="8077200" cy="1463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b="1" dirty="0">
                <a:solidFill>
                  <a:schemeClr val="bg1"/>
                </a:solidFill>
              </a:rPr>
              <a:t>True or false: You can find all the information you need on the internet if you know how to look for it.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133600" y="5410201"/>
            <a:ext cx="8077200" cy="10064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b="1" dirty="0">
                <a:solidFill>
                  <a:schemeClr val="bg1"/>
                </a:solidFill>
              </a:rPr>
              <a:t>False: Not all information is published on the internet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742AB56-EC2A-4DFF-AC91-D8BF7B488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45885"/>
            <a:ext cx="8077200" cy="13731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</a:rPr>
              <a:t>You’re starting a completely new subject area and are a little lost.  What would be the best place to look for a short overview on a new topic?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66466DE-5A5E-4088-A322-A1BD462F0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27161"/>
            <a:ext cx="3052763" cy="5492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b="1" dirty="0">
                <a:solidFill>
                  <a:schemeClr val="bg1"/>
                </a:solidFill>
              </a:rPr>
              <a:t>An encyclopaedia</a:t>
            </a:r>
          </a:p>
        </p:txBody>
      </p:sp>
    </p:spTree>
    <p:extLst>
      <p:ext uri="{BB962C8B-B14F-4D97-AF65-F5344CB8AC3E}">
        <p14:creationId xmlns:p14="http://schemas.microsoft.com/office/powerpoint/2010/main" val="241632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  <p:bldP spid="79877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iles organised">
            <a:extLst>
              <a:ext uri="{FF2B5EF4-FFF2-40B4-BE49-F238E27FC236}">
                <a16:creationId xmlns:a16="http://schemas.microsoft.com/office/drawing/2014/main" id="{68C41D51-FBF6-4AA2-82C6-B8ECC1083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43" y="134914"/>
            <a:ext cx="6271758" cy="658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C7764F-902E-4219-9FD6-903FD572F20A}"/>
              </a:ext>
            </a:extLst>
          </p:cNvPr>
          <p:cNvSpPr txBox="1"/>
          <p:nvPr/>
        </p:nvSpPr>
        <p:spPr>
          <a:xfrm>
            <a:off x="827313" y="3846285"/>
            <a:ext cx="11088915" cy="2677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000" b="1" dirty="0"/>
              <a:t>Organising information: what’s the point?</a:t>
            </a:r>
          </a:p>
          <a:p>
            <a:endParaRPr lang="en-GB" sz="3000" b="1" dirty="0"/>
          </a:p>
          <a:p>
            <a:pPr marL="514350" indent="-514350">
              <a:buFont typeface="+mj-lt"/>
              <a:buAutoNum type="arabicPeriod"/>
            </a:pPr>
            <a:r>
              <a:rPr lang="en-GB" sz="3000" b="1" dirty="0"/>
              <a:t>To find things easily- make it accessible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b="1" dirty="0"/>
              <a:t>Makes sense= logical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b="1" dirty="0"/>
              <a:t>Placed in context- Understanding the wider picture.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42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981200" y="304801"/>
            <a:ext cx="8229600" cy="10064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b="1" dirty="0">
                <a:solidFill>
                  <a:schemeClr val="bg1"/>
                </a:solidFill>
              </a:rPr>
              <a:t>Name some risks when quoting information from unchecked websites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905000" y="1447801"/>
            <a:ext cx="8305800" cy="8540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500" b="1" dirty="0">
                <a:solidFill>
                  <a:schemeClr val="bg1"/>
                </a:solidFill>
              </a:rPr>
              <a:t>Examples: bias, spoof or intentionally misleading, out-of-date, too little detail, unverified facts or data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905000" y="2514601"/>
            <a:ext cx="8458200" cy="2759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500" b="1">
                <a:solidFill>
                  <a:schemeClr val="bg1"/>
                </a:solidFill>
              </a:rPr>
              <a:t>Your teacher recommends a book but doesn’t tell you which page(s) to read.  What’s the best course of action?</a:t>
            </a:r>
          </a:p>
          <a:p>
            <a:pPr eaLnBrk="1" hangingPunct="1">
              <a:buFontTx/>
              <a:buAutoNum type="alphaLcPeriod"/>
            </a:pPr>
            <a:r>
              <a:rPr lang="en-GB" altLang="en-US" sz="2500" b="1">
                <a:solidFill>
                  <a:schemeClr val="bg1"/>
                </a:solidFill>
              </a:rPr>
              <a:t>Read a review of the book</a:t>
            </a:r>
          </a:p>
          <a:p>
            <a:pPr eaLnBrk="1" hangingPunct="1">
              <a:buFontTx/>
              <a:buAutoNum type="alphaLcPeriod"/>
            </a:pPr>
            <a:r>
              <a:rPr lang="en-GB" altLang="en-US" sz="2500" b="1">
                <a:solidFill>
                  <a:schemeClr val="bg1"/>
                </a:solidFill>
              </a:rPr>
              <a:t>Read the introduction</a:t>
            </a:r>
          </a:p>
          <a:p>
            <a:pPr eaLnBrk="1" hangingPunct="1">
              <a:buFontTx/>
              <a:buAutoNum type="alphaLcPeriod"/>
            </a:pPr>
            <a:r>
              <a:rPr lang="en-GB" altLang="en-US" sz="2500" b="1">
                <a:solidFill>
                  <a:schemeClr val="bg1"/>
                </a:solidFill>
              </a:rPr>
              <a:t>Look at the contents page and the index for relevant topics</a:t>
            </a:r>
          </a:p>
          <a:p>
            <a:pPr eaLnBrk="1" hangingPunct="1">
              <a:buFontTx/>
              <a:buAutoNum type="alphaLcPeriod"/>
            </a:pPr>
            <a:r>
              <a:rPr lang="en-GB" altLang="en-US" sz="2500" b="1">
                <a:solidFill>
                  <a:schemeClr val="bg1"/>
                </a:solidFill>
              </a:rPr>
              <a:t>Read the whole book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828800" y="5486401"/>
            <a:ext cx="8458200" cy="10064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GB" altLang="en-US" sz="3000" b="1">
                <a:solidFill>
                  <a:schemeClr val="bg1"/>
                </a:solidFill>
              </a:rPr>
              <a:t>Look at the contents page and the index for relevant topics</a:t>
            </a:r>
          </a:p>
        </p:txBody>
      </p:sp>
    </p:spTree>
    <p:extLst>
      <p:ext uri="{BB962C8B-B14F-4D97-AF65-F5344CB8AC3E}">
        <p14:creationId xmlns:p14="http://schemas.microsoft.com/office/powerpoint/2010/main" val="171794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nimBg="1" autoUpdateAnimBg="0"/>
      <p:bldP spid="80900" grpId="0" animBg="1" autoUpdateAnimBg="0"/>
      <p:bldP spid="8090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029"/>
          <p:cNvSpPr txBox="1">
            <a:spLocks noChangeArrowheads="1"/>
          </p:cNvSpPr>
          <p:nvPr/>
        </p:nvSpPr>
        <p:spPr bwMode="auto">
          <a:xfrm>
            <a:off x="2438401" y="1295400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2" y="188912"/>
            <a:ext cx="1123835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58081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C:\Documents and Settings\Admin2\Desktop\tree-bran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8458200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 rot="5400000">
            <a:off x="1340644" y="3993357"/>
            <a:ext cx="1830388" cy="5492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b="1" dirty="0">
                <a:solidFill>
                  <a:schemeClr val="bg1"/>
                </a:solidFill>
                <a:latin typeface="+mn-lt"/>
              </a:rPr>
              <a:t>Sport 796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124200" y="1905001"/>
            <a:ext cx="3011488" cy="549275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b="1" dirty="0">
                <a:solidFill>
                  <a:schemeClr val="bg2"/>
                </a:solidFill>
                <a:latin typeface="+mn-lt"/>
              </a:rPr>
              <a:t>Ball Games </a:t>
            </a:r>
            <a:r>
              <a:rPr lang="en-GB" altLang="en-US" sz="3000" b="1" dirty="0">
                <a:solidFill>
                  <a:srgbClr val="FF0000"/>
                </a:solidFill>
                <a:latin typeface="+mn-lt"/>
              </a:rPr>
              <a:t>796</a:t>
            </a:r>
            <a:r>
              <a:rPr lang="en-GB" altLang="en-US" sz="3000" b="1" dirty="0">
                <a:solidFill>
                  <a:schemeClr val="bg2"/>
                </a:solidFill>
                <a:latin typeface="+mn-lt"/>
              </a:rPr>
              <a:t>.3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5029201" y="3810001"/>
            <a:ext cx="2873375" cy="5492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b="1" dirty="0">
                <a:latin typeface="+mn-lt"/>
              </a:rPr>
              <a:t>Football </a:t>
            </a:r>
            <a:r>
              <a:rPr lang="en-GB" altLang="en-US" sz="3000" b="1" dirty="0">
                <a:solidFill>
                  <a:srgbClr val="FF0000"/>
                </a:solidFill>
                <a:latin typeface="+mn-lt"/>
              </a:rPr>
              <a:t>796</a:t>
            </a:r>
            <a:r>
              <a:rPr lang="en-GB" altLang="en-US" sz="3000" b="1" dirty="0">
                <a:latin typeface="+mn-lt"/>
              </a:rPr>
              <a:t>.</a:t>
            </a:r>
            <a:r>
              <a:rPr lang="en-GB" altLang="en-US" sz="3000" b="1" dirty="0">
                <a:solidFill>
                  <a:srgbClr val="FF3399"/>
                </a:solidFill>
                <a:latin typeface="+mn-lt"/>
              </a:rPr>
              <a:t>3</a:t>
            </a:r>
            <a:r>
              <a:rPr lang="en-GB" altLang="en-US" sz="3000" b="1" dirty="0">
                <a:latin typeface="+mn-lt"/>
              </a:rPr>
              <a:t>34</a:t>
            </a:r>
          </a:p>
        </p:txBody>
      </p:sp>
      <p:sp>
        <p:nvSpPr>
          <p:cNvPr id="18438" name="Line 12"/>
          <p:cNvSpPr>
            <a:spLocks noChangeShapeType="1"/>
          </p:cNvSpPr>
          <p:nvPr/>
        </p:nvSpPr>
        <p:spPr bwMode="auto">
          <a:xfrm flipV="1">
            <a:off x="6248400" y="2667000"/>
            <a:ext cx="9906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7543800" y="3124201"/>
            <a:ext cx="2617788" cy="5492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b="1" dirty="0">
                <a:latin typeface="+mn-lt"/>
              </a:rPr>
              <a:t>Tennis </a:t>
            </a:r>
            <a:r>
              <a:rPr lang="en-GB" altLang="en-US" sz="3000" b="1" dirty="0">
                <a:solidFill>
                  <a:srgbClr val="FF0000"/>
                </a:solidFill>
                <a:latin typeface="+mn-lt"/>
              </a:rPr>
              <a:t>796</a:t>
            </a:r>
            <a:r>
              <a:rPr lang="en-GB" altLang="en-US" sz="3000" b="1" dirty="0">
                <a:latin typeface="+mn-lt"/>
              </a:rPr>
              <a:t>.</a:t>
            </a:r>
            <a:r>
              <a:rPr lang="en-GB" altLang="en-US" sz="3000" b="1" dirty="0">
                <a:solidFill>
                  <a:srgbClr val="FF3399"/>
                </a:solidFill>
                <a:latin typeface="+mn-lt"/>
              </a:rPr>
              <a:t>3</a:t>
            </a:r>
            <a:r>
              <a:rPr lang="en-GB" altLang="en-US" sz="3000" b="1" dirty="0">
                <a:latin typeface="+mn-lt"/>
              </a:rPr>
              <a:t>42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352801" y="381001"/>
            <a:ext cx="2595563" cy="5492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b="1" dirty="0">
                <a:latin typeface="+mn-lt"/>
              </a:rPr>
              <a:t>Rugby </a:t>
            </a:r>
            <a:r>
              <a:rPr lang="en-GB" altLang="en-US" sz="3000" b="1" dirty="0">
                <a:solidFill>
                  <a:srgbClr val="FF0000"/>
                </a:solidFill>
                <a:latin typeface="+mn-lt"/>
              </a:rPr>
              <a:t>796</a:t>
            </a:r>
            <a:r>
              <a:rPr lang="en-GB" altLang="en-US" sz="3000" b="1" dirty="0">
                <a:latin typeface="+mn-lt"/>
              </a:rPr>
              <a:t>.</a:t>
            </a:r>
            <a:r>
              <a:rPr lang="en-GB" altLang="en-US" sz="3000" b="1" dirty="0">
                <a:solidFill>
                  <a:srgbClr val="FF3399"/>
                </a:solidFill>
                <a:latin typeface="+mn-lt"/>
              </a:rPr>
              <a:t>3</a:t>
            </a:r>
            <a:r>
              <a:rPr lang="en-GB" altLang="en-US" sz="3000" b="1" dirty="0">
                <a:latin typeface="+mn-lt"/>
              </a:rPr>
              <a:t>33</a:t>
            </a:r>
          </a:p>
        </p:txBody>
      </p:sp>
      <p:sp>
        <p:nvSpPr>
          <p:cNvPr id="18441" name="Line 15"/>
          <p:cNvSpPr>
            <a:spLocks noChangeShapeType="1"/>
          </p:cNvSpPr>
          <p:nvPr/>
        </p:nvSpPr>
        <p:spPr bwMode="auto">
          <a:xfrm>
            <a:off x="8686800" y="22860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2" name="Line 16"/>
          <p:cNvSpPr>
            <a:spLocks noChangeShapeType="1"/>
          </p:cNvSpPr>
          <p:nvPr/>
        </p:nvSpPr>
        <p:spPr bwMode="auto">
          <a:xfrm>
            <a:off x="5943600" y="609600"/>
            <a:ext cx="6096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3" name="Text Box 17"/>
          <p:cNvSpPr txBox="1">
            <a:spLocks noChangeArrowheads="1"/>
          </p:cNvSpPr>
          <p:nvPr/>
        </p:nvSpPr>
        <p:spPr bwMode="auto">
          <a:xfrm>
            <a:off x="4042860" y="5181601"/>
            <a:ext cx="5508047" cy="1323439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bg1"/>
                </a:solidFill>
                <a:latin typeface="+mn-lt"/>
              </a:rPr>
              <a:t>SUBJECT ARRANGEMENT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bg1"/>
                </a:solidFill>
                <a:latin typeface="+mn-lt"/>
              </a:rPr>
              <a:t>General to specific</a:t>
            </a:r>
          </a:p>
        </p:txBody>
      </p:sp>
    </p:spTree>
    <p:extLst>
      <p:ext uri="{BB962C8B-B14F-4D97-AF65-F5344CB8AC3E}">
        <p14:creationId xmlns:p14="http://schemas.microsoft.com/office/powerpoint/2010/main" val="14491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0" animBg="1" autoUpdateAnimBg="0"/>
      <p:bldP spid="39947" grpId="0" animBg="1" autoUpdateAnimBg="0"/>
      <p:bldP spid="39949" grpId="0" animBg="1" autoUpdateAnimBg="0"/>
      <p:bldP spid="3995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58" y="514106"/>
            <a:ext cx="87122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2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F13919-AD13-4297-9225-4347522B2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3" t="5291" r="4643" b="6879"/>
          <a:stretch/>
        </p:blipFill>
        <p:spPr>
          <a:xfrm>
            <a:off x="0" y="0"/>
            <a:ext cx="12438743" cy="687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6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9" y="765176"/>
            <a:ext cx="91154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329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45" y="4093697"/>
            <a:ext cx="4146455" cy="2764303"/>
          </a:xfrm>
          <a:prstGeom prst="rect">
            <a:avLst/>
          </a:prstGeom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8391377" y="5824022"/>
            <a:ext cx="1371600" cy="800100"/>
          </a:xfrm>
          <a:prstGeom prst="flowChartAlternateProcess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Kangaroos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599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0" y="0"/>
            <a:ext cx="3578491" cy="3578491"/>
          </a:xfrm>
          <a:prstGeom prst="rect">
            <a:avLst/>
          </a:prstGeom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937079" y="345978"/>
            <a:ext cx="1323304" cy="869203"/>
          </a:xfrm>
          <a:prstGeom prst="flowChartAlternateProcess">
            <a:avLst/>
          </a:prstGeom>
          <a:solidFill>
            <a:srgbClr val="CC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Camping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796.54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4511"/>
            <a:ext cx="5136838" cy="3683489"/>
          </a:xfrm>
          <a:prstGeom prst="rect">
            <a:avLst/>
          </a:prstGeom>
        </p:spPr>
      </p:pic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2509570" y="5569912"/>
            <a:ext cx="1371600" cy="864321"/>
          </a:xfrm>
          <a:prstGeom prst="flowChartAlternateProcess">
            <a:avLst/>
          </a:prstGeom>
          <a:solidFill>
            <a:srgbClr val="0000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Holocaust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940.53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91" y="4347817"/>
            <a:ext cx="3553227" cy="2510183"/>
          </a:xfrm>
          <a:prstGeom prst="rect">
            <a:avLst/>
          </a:prstGeom>
        </p:spPr>
      </p:pic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6508866" y="5915962"/>
            <a:ext cx="1371600" cy="800100"/>
          </a:xfrm>
          <a:prstGeom prst="flowChartAlternateProcess">
            <a:avLst/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Smoking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362.29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057" y="10592"/>
            <a:ext cx="4882943" cy="2746655"/>
          </a:xfrm>
          <a:prstGeom prst="rect">
            <a:avLst/>
          </a:prstGeom>
        </p:spPr>
      </p:pic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8045545" y="202783"/>
            <a:ext cx="1274391" cy="1218593"/>
          </a:xfrm>
          <a:prstGeom prst="flowChartAlternateProcess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Cartoon drawing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741.5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61" y="3092"/>
            <a:ext cx="3835958" cy="3554255"/>
          </a:xfrm>
          <a:prstGeom prst="rect">
            <a:avLst/>
          </a:prstGeom>
        </p:spPr>
      </p:pic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3772156" y="2053815"/>
            <a:ext cx="1257300" cy="93392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Legends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398.2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212" y="2325372"/>
            <a:ext cx="4134592" cy="2067296"/>
          </a:xfrm>
          <a:prstGeom prst="rect">
            <a:avLst/>
          </a:prstGeom>
        </p:spPr>
      </p:pic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8972795" y="2792438"/>
            <a:ext cx="1143000" cy="800100"/>
          </a:xfrm>
          <a:prstGeom prst="flowChartAlternateProcess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Rivers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551.48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37" y="2298276"/>
            <a:ext cx="3388982" cy="2094391"/>
          </a:xfrm>
          <a:prstGeom prst="rect">
            <a:avLst/>
          </a:prstGeom>
        </p:spPr>
      </p:pic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5762752" y="3467284"/>
            <a:ext cx="1143000" cy="858108"/>
          </a:xfrm>
          <a:prstGeom prst="flowChartAlternateProcess">
            <a:avLst/>
          </a:prstGeom>
          <a:solidFill>
            <a:srgbClr val="CC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Kites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796.1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81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1559</Words>
  <Application>Microsoft Office PowerPoint</Application>
  <PresentationFormat>Widescreen</PresentationFormat>
  <Paragraphs>285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Rockwell Extra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Literacy</dc:title>
  <dc:creator>Alastair Henderson</dc:creator>
  <cp:lastModifiedBy>Alastair Henderson</cp:lastModifiedBy>
  <cp:revision>27</cp:revision>
  <dcterms:created xsi:type="dcterms:W3CDTF">2020-01-16T11:59:47Z</dcterms:created>
  <dcterms:modified xsi:type="dcterms:W3CDTF">2020-06-04T17:30:23Z</dcterms:modified>
</cp:coreProperties>
</file>