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
  </p:notesMasterIdLst>
  <p:sldIdLst>
    <p:sldId id="261" r:id="rId2"/>
    <p:sldId id="274" r:id="rId3"/>
    <p:sldId id="267" r:id="rId4"/>
    <p:sldId id="256" r:id="rId5"/>
    <p:sldId id="271" r:id="rId6"/>
    <p:sldId id="259" r:id="rId7"/>
    <p:sldId id="264" r:id="rId8"/>
    <p:sldId id="273" r:id="rId9"/>
    <p:sldId id="262" r:id="rId10"/>
    <p:sldId id="268" r:id="rId11"/>
    <p:sldId id="266" r:id="rId12"/>
    <p:sldId id="269" r:id="rId13"/>
    <p:sldId id="270" r:id="rId14"/>
    <p:sldId id="260"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62A62-7408-4805-AC0F-0E2D7ACDB2D0}" v="28" dt="2020-06-11T13:56:24.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55844" autoAdjust="0"/>
  </p:normalViewPr>
  <p:slideViewPr>
    <p:cSldViewPr snapToGrid="0">
      <p:cViewPr>
        <p:scale>
          <a:sx n="37" d="100"/>
          <a:sy n="37" d="100"/>
        </p:scale>
        <p:origin x="920" y="3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7DDFA-3787-4ACA-87A6-5DAF3680B430}"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B25B0-72AC-42FB-AE4C-49E2A859059C}" type="slidenum">
              <a:rPr lang="en-GB" smtClean="0"/>
              <a:t>‹#›</a:t>
            </a:fld>
            <a:endParaRPr lang="en-GB"/>
          </a:p>
        </p:txBody>
      </p:sp>
    </p:spTree>
    <p:extLst>
      <p:ext uri="{BB962C8B-B14F-4D97-AF65-F5344CB8AC3E}">
        <p14:creationId xmlns:p14="http://schemas.microsoft.com/office/powerpoint/2010/main" val="312918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kern="1200" dirty="0">
                <a:solidFill>
                  <a:schemeClr val="tx1"/>
                </a:solidFill>
                <a:effectLst/>
                <a:latin typeface="+mn-lt"/>
                <a:ea typeface="+mn-ea"/>
                <a:cs typeface="+mn-cs"/>
              </a:rPr>
              <a:t>Book banning is not an uncommon concept even in modern society despite laws and individual freedoms that are supposed to prevent it. Book banning is rarely without opposition from educators and people who oppose intellectual suppression.</a:t>
            </a:r>
          </a:p>
          <a:p>
            <a:r>
              <a:rPr lang="en-GB" sz="1100" b="0" i="0" kern="1200" dirty="0">
                <a:solidFill>
                  <a:schemeClr val="tx1"/>
                </a:solidFill>
                <a:effectLst/>
                <a:latin typeface="+mn-lt"/>
                <a:ea typeface="+mn-ea"/>
                <a:cs typeface="+mn-cs"/>
              </a:rPr>
              <a:t>Typically, when books are banned, the underlying reason is racial or religious, but often veiled as something else.</a:t>
            </a: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1</a:t>
            </a:fld>
            <a:endParaRPr lang="en-GB"/>
          </a:p>
        </p:txBody>
      </p:sp>
    </p:spTree>
    <p:extLst>
      <p:ext uri="{BB962C8B-B14F-4D97-AF65-F5344CB8AC3E}">
        <p14:creationId xmlns:p14="http://schemas.microsoft.com/office/powerpoint/2010/main" val="264382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2</a:t>
            </a:fld>
            <a:endParaRPr lang="en-GB"/>
          </a:p>
        </p:txBody>
      </p:sp>
    </p:spTree>
    <p:extLst>
      <p:ext uri="{BB962C8B-B14F-4D97-AF65-F5344CB8AC3E}">
        <p14:creationId xmlns:p14="http://schemas.microsoft.com/office/powerpoint/2010/main" val="45053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The Lord of the Rings - JRR Tolkien </a:t>
            </a:r>
          </a:p>
          <a:p>
            <a:r>
              <a:rPr lang="en-GB" sz="1100" kern="1200" dirty="0">
                <a:solidFill>
                  <a:schemeClr val="tx1"/>
                </a:solidFill>
                <a:effectLst/>
                <a:latin typeface="+mn-lt"/>
                <a:ea typeface="+mn-ea"/>
                <a:cs typeface="+mn-cs"/>
              </a:rPr>
              <a:t>Tolkien's epic fantasy trilogy follows good and evil forces in pursuit of a magical ring. The book has been banned as 'satanic' in some areas and was even burned by members of a church in New Mexico in 2001. The controversy is ironic, though, as Tolkien was a devout Christian and many scholars note Christian themes in his work. </a:t>
            </a:r>
            <a:endParaRPr lang="en-GB" sz="1100" dirty="0"/>
          </a:p>
          <a:p>
            <a:r>
              <a:rPr lang="en-GB" sz="1100" b="1" dirty="0"/>
              <a:t>What’s it about?</a:t>
            </a:r>
          </a:p>
          <a:p>
            <a:r>
              <a:rPr lang="en-GB" sz="1100" dirty="0"/>
              <a:t>The first of the hugely successful Harry Potter series, in which Harry discovers he's a wizard, and enrols in Hogwarts School of </a:t>
            </a:r>
            <a:r>
              <a:rPr lang="en-GB" sz="1100" dirty="0" err="1"/>
              <a:t>Withcraft</a:t>
            </a:r>
            <a:r>
              <a:rPr lang="en-GB" sz="1100" dirty="0"/>
              <a:t> and Wizardry. </a:t>
            </a:r>
          </a:p>
          <a:p>
            <a:r>
              <a:rPr lang="en-GB" sz="1100" b="1" dirty="0"/>
              <a:t>Why banned?</a:t>
            </a:r>
          </a:p>
          <a:p>
            <a:r>
              <a:rPr lang="en-GB" sz="1100" dirty="0"/>
              <a:t>Banned </a:t>
            </a:r>
            <a:r>
              <a:rPr lang="en-GB" sz="1100" i="1" dirty="0"/>
              <a:t>and burned </a:t>
            </a:r>
            <a:r>
              <a:rPr lang="en-GB" sz="1100" dirty="0"/>
              <a:t>in many US states for promoting witchcraft, and also banned in some Christian schools in the UK. Maybe they didn't realise it is just a story. </a:t>
            </a:r>
          </a:p>
          <a:p>
            <a:pPr marL="0" indent="0">
              <a:buFont typeface="Arial" panose="020B0604020202020204" pitchFamily="34" charset="0"/>
              <a:buNone/>
            </a:pPr>
            <a:endParaRPr lang="en-GB" sz="1100" dirty="0"/>
          </a:p>
          <a:p>
            <a:r>
              <a:rPr lang="en-GB" sz="1100" b="1" kern="1200" dirty="0">
                <a:solidFill>
                  <a:schemeClr val="tx1"/>
                </a:solidFill>
                <a:effectLst/>
                <a:latin typeface="+mn-lt"/>
                <a:ea typeface="+mn-ea"/>
                <a:cs typeface="+mn-cs"/>
              </a:rPr>
              <a:t>His Dark Materials - Philip Pullman </a:t>
            </a:r>
          </a:p>
          <a:p>
            <a:r>
              <a:rPr lang="en-GB" sz="1100" kern="1200" dirty="0">
                <a:solidFill>
                  <a:schemeClr val="tx1"/>
                </a:solidFill>
                <a:effectLst/>
                <a:latin typeface="+mn-lt"/>
                <a:ea typeface="+mn-ea"/>
                <a:cs typeface="+mn-cs"/>
              </a:rPr>
              <a:t>This much lauded trilogy, full of references to and inspired by a range of literary classics, has been criticised mostly in the USA for its apparent attack on the church and religion in general, and Pullman does admit the books are about “the killing of God”. To add to the books’ controversial nature, passages alluding to the sexual awakening of its main female character, Lyra, have been removed in some editions.</a:t>
            </a: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4</a:t>
            </a:fld>
            <a:endParaRPr lang="en-GB"/>
          </a:p>
        </p:txBody>
      </p:sp>
    </p:spTree>
    <p:extLst>
      <p:ext uri="{BB962C8B-B14F-4D97-AF65-F5344CB8AC3E}">
        <p14:creationId xmlns:p14="http://schemas.microsoft.com/office/powerpoint/2010/main" val="146411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American Psycho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A satire of 80s Wall Street Yuppie culture. The original publishers of this book dropped it and when it was published in 1991 the New York Times urged people not to buy it because of its extreme violence. In Germany, Australia and New Zealand it was shrink wrapped and sold to over 18s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mn-cs"/>
              </a:rPr>
              <a:t>Forever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Blume's 1975 novel tackles themes of teenage sexuality head on. One of the most frequently challenged books in the US because of the use of suggestive language, the detailed depiction of sex, and because her teenage character, Katherine, goes on the pill.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The Chocolate War - Robert Cormier </a:t>
            </a:r>
          </a:p>
          <a:p>
            <a:r>
              <a:rPr lang="en-GB" sz="1100" kern="1200" dirty="0">
                <a:solidFill>
                  <a:schemeClr val="tx1"/>
                </a:solidFill>
                <a:effectLst/>
                <a:latin typeface="+mn-lt"/>
                <a:ea typeface="+mn-ea"/>
                <a:cs typeface="+mn-cs"/>
              </a:rPr>
              <a:t>Considered to be one of the best ever young adult novels, it comes fourth in America’s list of banned books 1990-2000. Dealing with high school gang culture, the main challenges were on the grounds of sexual content, violence and bad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6</a:t>
            </a:fld>
            <a:endParaRPr lang="en-GB"/>
          </a:p>
        </p:txBody>
      </p:sp>
    </p:spTree>
    <p:extLst>
      <p:ext uri="{BB962C8B-B14F-4D97-AF65-F5344CB8AC3E}">
        <p14:creationId xmlns:p14="http://schemas.microsoft.com/office/powerpoint/2010/main" val="73139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Angus, thongs and full frontal snogging - Louise </a:t>
            </a:r>
            <a:r>
              <a:rPr lang="en-GB" sz="1100" b="1" kern="1200" dirty="0" err="1">
                <a:solidFill>
                  <a:schemeClr val="tx1"/>
                </a:solidFill>
                <a:effectLst/>
                <a:latin typeface="+mn-lt"/>
                <a:ea typeface="+mn-ea"/>
                <a:cs typeface="+mn-cs"/>
              </a:rPr>
              <a:t>Rennison</a:t>
            </a:r>
            <a:r>
              <a:rPr lang="en-GB" sz="1100" b="1" kern="1200" dirty="0">
                <a:solidFill>
                  <a:schemeClr val="tx1"/>
                </a:solidFill>
                <a:effectLst/>
                <a:latin typeface="+mn-lt"/>
                <a:ea typeface="+mn-ea"/>
                <a:cs typeface="+mn-cs"/>
              </a:rPr>
              <a:t> </a:t>
            </a:r>
          </a:p>
          <a:p>
            <a:r>
              <a:rPr lang="en-GB" sz="1100" kern="1200" dirty="0">
                <a:solidFill>
                  <a:schemeClr val="tx1"/>
                </a:solidFill>
                <a:effectLst/>
                <a:latin typeface="+mn-lt"/>
                <a:ea typeface="+mn-ea"/>
                <a:cs typeface="+mn-cs"/>
              </a:rPr>
              <a:t>The first in the hugely popular Confessions of Georgia Nicolson series, its frank discussion of boys, and references to lesbianism and pornography have made Angus... a target for censorship in US schools. </a:t>
            </a:r>
          </a:p>
          <a:p>
            <a:r>
              <a:rPr lang="en-GB" sz="1100" b="1" kern="1200" dirty="0">
                <a:solidFill>
                  <a:schemeClr val="tx1"/>
                </a:solidFill>
                <a:effectLst/>
                <a:latin typeface="+mn-lt"/>
                <a:ea typeface="+mn-ea"/>
                <a:cs typeface="+mn-cs"/>
              </a:rPr>
              <a:t>The Catcher in the Rye - JD Salinger </a:t>
            </a:r>
          </a:p>
          <a:p>
            <a:r>
              <a:rPr lang="en-GB" sz="1100" kern="1200" dirty="0">
                <a:solidFill>
                  <a:schemeClr val="tx1"/>
                </a:solidFill>
                <a:effectLst/>
                <a:latin typeface="+mn-lt"/>
                <a:ea typeface="+mn-ea"/>
                <a:cs typeface="+mn-cs"/>
              </a:rPr>
              <a:t>The story of the frustrated and confused Holden Caulfield has been banned by many schools and libraries since its publication in 1951. The censorship primarily stems from the book's profanity and sexual references. It's also commonly under fire for its perceived immorality. </a:t>
            </a: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7</a:t>
            </a:fld>
            <a:endParaRPr lang="en-GB"/>
          </a:p>
        </p:txBody>
      </p:sp>
    </p:spTree>
    <p:extLst>
      <p:ext uri="{BB962C8B-B14F-4D97-AF65-F5344CB8AC3E}">
        <p14:creationId xmlns:p14="http://schemas.microsoft.com/office/powerpoint/2010/main" val="255963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mn-cs"/>
              </a:rPr>
              <a:t>Black beauty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With more than fifty million copies sold worldwide, Black Beauty is one of the best-selling books of all time. It extols the virtues of kindness and respect. It was banned by the South African government during the Apartheid era (</a:t>
            </a:r>
            <a:r>
              <a:rPr lang="en-GB" sz="1100" b="0" i="0" kern="1200" dirty="0">
                <a:solidFill>
                  <a:schemeClr val="tx1"/>
                </a:solidFill>
                <a:effectLst/>
                <a:latin typeface="+mn-lt"/>
                <a:ea typeface="+mn-ea"/>
                <a:cs typeface="+mn-cs"/>
              </a:rPr>
              <a:t>a system of institutionalised racial segregation that existed in South Africa and South West Africa from 1948 until the early 1990s.) </a:t>
            </a:r>
            <a:r>
              <a:rPr lang="en-GB" sz="1100" kern="1200" dirty="0">
                <a:solidFill>
                  <a:schemeClr val="tx1"/>
                </a:solidFill>
                <a:effectLst/>
                <a:latin typeface="+mn-lt"/>
                <a:ea typeface="+mn-ea"/>
                <a:cs typeface="+mn-cs"/>
              </a:rPr>
              <a:t>because of the word 'Black' in the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The Adventures of Tom Sawyer - Mark Twain </a:t>
            </a:r>
          </a:p>
          <a:p>
            <a:r>
              <a:rPr lang="en-GB" sz="1100" kern="1200" dirty="0">
                <a:solidFill>
                  <a:schemeClr val="tx1"/>
                </a:solidFill>
                <a:effectLst/>
                <a:latin typeface="+mn-lt"/>
                <a:ea typeface="+mn-ea"/>
                <a:cs typeface="+mn-cs"/>
              </a:rPr>
              <a:t>Alongside Huckleberry Finn, this book has attracted controversy for its use of racially charged language. In fact, this novel of a young boy growing up along the Mississippi River not only raised important questions of racial inequality that are still with us today, but revolutionised modern American story telling into the bargain.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9</a:t>
            </a:fld>
            <a:endParaRPr lang="en-GB"/>
          </a:p>
        </p:txBody>
      </p:sp>
    </p:spTree>
    <p:extLst>
      <p:ext uri="{BB962C8B-B14F-4D97-AF65-F5344CB8AC3E}">
        <p14:creationId xmlns:p14="http://schemas.microsoft.com/office/powerpoint/2010/main" val="73440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Animal Farm</a:t>
            </a:r>
          </a:p>
          <a:p>
            <a:pPr marL="285750" indent="-285750">
              <a:buFont typeface="Arial" panose="020B0604020202020204" pitchFamily="34" charset="0"/>
              <a:buChar char="•"/>
            </a:pPr>
            <a:r>
              <a:rPr lang="en-GB" sz="1100" dirty="0"/>
              <a:t>This book restages the Russian Revolution on an English farm.</a:t>
            </a:r>
          </a:p>
          <a:p>
            <a:pPr marL="285750" indent="-285750">
              <a:buFont typeface="Arial" panose="020B0604020202020204" pitchFamily="34" charset="0"/>
              <a:buChar char="•"/>
            </a:pPr>
            <a:r>
              <a:rPr lang="en-GB" sz="1100" dirty="0"/>
              <a:t>It powerfully demonstrates the importance of democracy and freedom of speech. </a:t>
            </a:r>
          </a:p>
          <a:p>
            <a:pPr marL="285750" indent="-285750">
              <a:buFont typeface="Arial" panose="020B0604020202020204" pitchFamily="34" charset="0"/>
              <a:buChar char="•"/>
            </a:pPr>
            <a:r>
              <a:rPr lang="en-GB" sz="1100" dirty="0"/>
              <a:t>It is still relevant today with its tale of corruption and misinformation in a worker's revolution that goes wrong.</a:t>
            </a:r>
          </a:p>
          <a:p>
            <a:r>
              <a:rPr lang="en-GB" sz="1100" b="0" i="1" dirty="0"/>
              <a:t>Why banned?</a:t>
            </a:r>
          </a:p>
          <a:p>
            <a:pPr marL="285750" indent="-285750">
              <a:buFont typeface="Arial" panose="020B0604020202020204" pitchFamily="34" charset="0"/>
              <a:buChar char="•"/>
            </a:pPr>
            <a:r>
              <a:rPr lang="en-GB" sz="1100" dirty="0"/>
              <a:t> In the 1940s, Allied forces found the book critical of the USSR, and therefore considered too controversial to print during wartime. </a:t>
            </a:r>
          </a:p>
          <a:p>
            <a:pPr marL="285750" indent="-285750">
              <a:buFont typeface="Arial" panose="020B0604020202020204" pitchFamily="34" charset="0"/>
              <a:buChar char="•"/>
            </a:pPr>
            <a:r>
              <a:rPr lang="en-GB" sz="1100" dirty="0"/>
              <a:t>A play of Animal Farm was banned in Kenya in 1991, because of its criticism of corrupt leaders. </a:t>
            </a:r>
          </a:p>
          <a:p>
            <a:pPr marL="285750" indent="-285750">
              <a:buFont typeface="Arial" panose="020B0604020202020204" pitchFamily="34" charset="0"/>
              <a:buChar char="•"/>
            </a:pPr>
            <a:r>
              <a:rPr lang="en-GB" sz="1100" dirty="0"/>
              <a:t>In 2002 it was banned in schools in the United Arab Emirates. </a:t>
            </a:r>
          </a:p>
          <a:p>
            <a:endParaRPr lang="en-GB" sz="1100" b="1" kern="1200" dirty="0">
              <a:solidFill>
                <a:schemeClr val="tx1"/>
              </a:solidFill>
              <a:effectLst/>
              <a:latin typeface="+mn-lt"/>
              <a:ea typeface="+mn-ea"/>
              <a:cs typeface="+mn-cs"/>
            </a:endParaRPr>
          </a:p>
          <a:p>
            <a:r>
              <a:rPr lang="en-GB" sz="1100" b="1" dirty="0"/>
              <a:t>One day in the life of Denisovich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The story is set in a Soviet labour camp in the 1950s, and describes a single day of an ordinary prisoner, Ivan Denisovich </a:t>
            </a:r>
            <a:r>
              <a:rPr lang="en-GB" sz="1100" kern="1200" dirty="0" err="1">
                <a:solidFill>
                  <a:schemeClr val="tx1"/>
                </a:solidFill>
                <a:effectLst/>
                <a:latin typeface="+mn-lt"/>
                <a:ea typeface="+mn-ea"/>
                <a:cs typeface="+mn-cs"/>
              </a:rPr>
              <a:t>Shukhov</a:t>
            </a:r>
            <a:r>
              <a:rPr lang="en-GB" sz="1100" kern="1200" dirty="0">
                <a:solidFill>
                  <a:schemeClr val="tx1"/>
                </a:solidFill>
                <a:effectLst/>
                <a:latin typeface="+mn-lt"/>
                <a:ea typeface="+mn-ea"/>
                <a:cs typeface="+mn-cs"/>
              </a:rPr>
              <a:t>. Banned in the USSR for political reasons. The author was sent into exile.</a:t>
            </a:r>
          </a:p>
          <a:p>
            <a:endParaRPr lang="en-GB" sz="1100" b="1"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11</a:t>
            </a:fld>
            <a:endParaRPr lang="en-GB"/>
          </a:p>
        </p:txBody>
      </p:sp>
    </p:spTree>
    <p:extLst>
      <p:ext uri="{BB962C8B-B14F-4D97-AF65-F5344CB8AC3E}">
        <p14:creationId xmlns:p14="http://schemas.microsoft.com/office/powerpoint/2010/main" val="244129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Lord of the Flies - William Golding </a:t>
            </a:r>
          </a:p>
          <a:p>
            <a:r>
              <a:rPr lang="en-GB" sz="1200" kern="1200" dirty="0">
                <a:solidFill>
                  <a:schemeClr val="tx1"/>
                </a:solidFill>
                <a:effectLst/>
                <a:latin typeface="+mn-lt"/>
                <a:ea typeface="+mn-ea"/>
                <a:cs typeface="+mn-cs"/>
              </a:rPr>
              <a:t>Despite widespread acclaim and popularity, Lord of the Flies has been banned for a plethora of reasons. Many critics complain about violence, language, sexuality and racism. Others accuse the novel of attacks on religion, the disabled and women. </a:t>
            </a:r>
          </a:p>
          <a:p>
            <a:endParaRPr lang="en-GB" dirty="0"/>
          </a:p>
          <a:p>
            <a:r>
              <a:rPr lang="en-GB" sz="1200" b="1" kern="1200" dirty="0">
                <a:solidFill>
                  <a:schemeClr val="tx1"/>
                </a:solidFill>
                <a:effectLst/>
                <a:latin typeface="+mn-lt"/>
                <a:ea typeface="+mn-ea"/>
                <a:cs typeface="+mn-cs"/>
              </a:rPr>
              <a:t>A Prayer for Owen Meany - John Irving </a:t>
            </a:r>
          </a:p>
          <a:p>
            <a:r>
              <a:rPr lang="en-GB" sz="1200" kern="1200" dirty="0">
                <a:solidFill>
                  <a:schemeClr val="tx1"/>
                </a:solidFill>
                <a:effectLst/>
                <a:latin typeface="+mn-lt"/>
                <a:ea typeface="+mn-ea"/>
                <a:cs typeface="+mn-cs"/>
              </a:rPr>
              <a:t>Banned in some US states for its views on religion and criticism of the US government for the Vietnam War and Iran-Contra. This book tells the story of John Wheelwright and his friend Owen Meany growing up together in a small town in New England, in the 1950s and 60s. Its a mystical book - Meany believes he is an instrument of God, to be redeemed by martyrdom - but full of comedy. Essential banned reading!</a:t>
            </a: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13</a:t>
            </a:fld>
            <a:endParaRPr lang="en-GB"/>
          </a:p>
        </p:txBody>
      </p:sp>
    </p:spTree>
    <p:extLst>
      <p:ext uri="{BB962C8B-B14F-4D97-AF65-F5344CB8AC3E}">
        <p14:creationId xmlns:p14="http://schemas.microsoft.com/office/powerpoint/2010/main" val="339042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graphic novel </a:t>
            </a:r>
            <a:r>
              <a:rPr lang="en-GB" sz="1200" b="1" kern="1200" dirty="0">
                <a:solidFill>
                  <a:schemeClr val="tx1"/>
                </a:solidFill>
                <a:effectLst/>
                <a:latin typeface="+mn-lt"/>
                <a:ea typeface="+mn-ea"/>
                <a:cs typeface="+mn-cs"/>
              </a:rPr>
              <a:t>Persepolis (2000) </a:t>
            </a:r>
            <a:r>
              <a:rPr lang="en-GB" sz="1200" kern="1200" dirty="0">
                <a:solidFill>
                  <a:schemeClr val="tx1"/>
                </a:solidFill>
                <a:effectLst/>
                <a:latin typeface="+mn-lt"/>
                <a:ea typeface="+mn-ea"/>
                <a:cs typeface="+mn-cs"/>
              </a:rPr>
              <a:t>has become a hit everywhere in the world except Iran where it is banned. </a:t>
            </a:r>
            <a:r>
              <a:rPr lang="en-GB" sz="1200" b="0" i="0" kern="1200" dirty="0">
                <a:solidFill>
                  <a:schemeClr val="tx1"/>
                </a:solidFill>
                <a:effectLst/>
                <a:latin typeface="+mn-lt"/>
                <a:ea typeface="+mn-ea"/>
                <a:cs typeface="+mn-cs"/>
              </a:rPr>
              <a:t>The novel details the life of Marjane Satrapi who spent her childhood in Tehran during the Iran and Iraq war, which is known as the Islamic, Shah or Iranian revolution. Satrapi is 10-years-old when the novel begins and describes her experiences of religious and gender oppression. Surprisingly it was also banned in Chicago public schools for a while over </a:t>
            </a:r>
            <a:r>
              <a:rPr lang="en-GB" sz="1200" b="0" i="0" kern="1200" dirty="0" err="1">
                <a:solidFill>
                  <a:schemeClr val="tx1"/>
                </a:solidFill>
                <a:effectLst/>
                <a:latin typeface="+mn-lt"/>
                <a:ea typeface="+mn-ea"/>
                <a:cs typeface="+mn-cs"/>
              </a:rPr>
              <a:t>Islamaphobia</a:t>
            </a:r>
            <a:r>
              <a:rPr lang="en-GB" sz="1200" b="0" i="0" kern="1200" dirty="0">
                <a:solidFill>
                  <a:schemeClr val="tx1"/>
                </a:solidFill>
                <a:effectLst/>
                <a:latin typeface="+mn-lt"/>
                <a:ea typeface="+mn-ea"/>
                <a:cs typeface="+mn-cs"/>
              </a:rPr>
              <a:t> concerns and mature content.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joins Azar Nafisi's </a:t>
            </a:r>
            <a:r>
              <a:rPr lang="en-GB" sz="1200" b="1" kern="1200" dirty="0">
                <a:solidFill>
                  <a:schemeClr val="tx1"/>
                </a:solidFill>
                <a:effectLst/>
                <a:latin typeface="+mn-lt"/>
                <a:ea typeface="+mn-ea"/>
                <a:cs typeface="+mn-cs"/>
              </a:rPr>
              <a:t>'Reading Lolita in Tehran’ (2003) </a:t>
            </a:r>
            <a:r>
              <a:rPr lang="en-GB" sz="1200" kern="1200" dirty="0">
                <a:solidFill>
                  <a:schemeClr val="tx1"/>
                </a:solidFill>
                <a:effectLst/>
                <a:latin typeface="+mn-lt"/>
                <a:ea typeface="+mn-ea"/>
                <a:cs typeface="+mn-cs"/>
              </a:rPr>
              <a:t>which is banned in Iran too. The author refused </a:t>
            </a:r>
            <a:r>
              <a:rPr lang="en-GB" sz="1200" b="0" i="0" kern="1200" dirty="0">
                <a:solidFill>
                  <a:schemeClr val="tx1"/>
                </a:solidFill>
                <a:effectLst/>
                <a:latin typeface="+mn-lt"/>
                <a:ea typeface="+mn-ea"/>
                <a:cs typeface="+mn-cs"/>
              </a:rPr>
              <a:t>to submit to the rule to wear the veil and this led to her expulsion from her University job.</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5B25B0-72AC-42FB-AE4C-49E2A859059C}" type="slidenum">
              <a:rPr lang="en-GB" smtClean="0"/>
              <a:t>14</a:t>
            </a:fld>
            <a:endParaRPr lang="en-GB"/>
          </a:p>
        </p:txBody>
      </p:sp>
    </p:spTree>
    <p:extLst>
      <p:ext uri="{BB962C8B-B14F-4D97-AF65-F5344CB8AC3E}">
        <p14:creationId xmlns:p14="http://schemas.microsoft.com/office/powerpoint/2010/main" val="139022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920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8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928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725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634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838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085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791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316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893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918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3717699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azis book burning">
            <a:extLst>
              <a:ext uri="{FF2B5EF4-FFF2-40B4-BE49-F238E27FC236}">
                <a16:creationId xmlns:a16="http://schemas.microsoft.com/office/drawing/2014/main" id="{8CF9D58F-678D-4B66-B693-3737B83C6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9" y="301820"/>
            <a:ext cx="10555302" cy="5937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55D63A-AA2C-4733-8253-BEC2CAD60501}"/>
              </a:ext>
            </a:extLst>
          </p:cNvPr>
          <p:cNvSpPr txBox="1"/>
          <p:nvPr/>
        </p:nvSpPr>
        <p:spPr>
          <a:xfrm>
            <a:off x="892629" y="618822"/>
            <a:ext cx="4265967" cy="5370701"/>
          </a:xfrm>
          <a:prstGeom prst="rect">
            <a:avLst/>
          </a:prstGeom>
          <a:solidFill>
            <a:schemeClr val="bg2">
              <a:lumMod val="75000"/>
              <a:alpha val="58000"/>
            </a:schemeClr>
          </a:solidFill>
        </p:spPr>
        <p:txBody>
          <a:bodyPr wrap="square" rtlCol="0">
            <a:spAutoFit/>
          </a:bodyPr>
          <a:lstStyle/>
          <a:p>
            <a:pPr marL="285750" indent="-285750">
              <a:buFont typeface="Arial" panose="020B0604020202020204" pitchFamily="34" charset="0"/>
              <a:buChar char="•"/>
            </a:pPr>
            <a:r>
              <a:rPr lang="en-GB" sz="2500" b="1" dirty="0">
                <a:solidFill>
                  <a:srgbClr val="FFFF00"/>
                </a:solidFill>
              </a:rPr>
              <a:t>Usually for racial or religious reasons (veiled as something else)</a:t>
            </a:r>
          </a:p>
          <a:p>
            <a:pPr marL="285750" indent="-285750">
              <a:buFont typeface="Arial" panose="020B0604020202020204" pitchFamily="34" charset="0"/>
              <a:buChar char="•"/>
            </a:pPr>
            <a:r>
              <a:rPr lang="en-GB" sz="2500" b="1" dirty="0">
                <a:solidFill>
                  <a:srgbClr val="FFFF00"/>
                </a:solidFill>
              </a:rPr>
              <a:t>Not uncommon even in ‘modern’ societies (despite laws and individual freedoms)</a:t>
            </a:r>
          </a:p>
          <a:p>
            <a:endParaRPr lang="en-GB" sz="2500" b="1" dirty="0">
              <a:solidFill>
                <a:srgbClr val="FFFF00"/>
              </a:solidFill>
            </a:endParaRPr>
          </a:p>
          <a:p>
            <a:pPr marL="285750" indent="-285750">
              <a:buFont typeface="Arial" panose="020B0604020202020204" pitchFamily="34" charset="0"/>
              <a:buChar char="•"/>
            </a:pPr>
            <a:r>
              <a:rPr lang="en-GB" sz="2500" b="1" dirty="0">
                <a:solidFill>
                  <a:srgbClr val="FFFF00"/>
                </a:solidFill>
              </a:rPr>
              <a:t>Rarely without opposition- usually from teachers, librarians and people who oppose intellectual suppression</a:t>
            </a:r>
          </a:p>
          <a:p>
            <a:endParaRPr lang="en-GB" dirty="0"/>
          </a:p>
        </p:txBody>
      </p:sp>
      <p:sp>
        <p:nvSpPr>
          <p:cNvPr id="3" name="TextBox 2">
            <a:extLst>
              <a:ext uri="{FF2B5EF4-FFF2-40B4-BE49-F238E27FC236}">
                <a16:creationId xmlns:a16="http://schemas.microsoft.com/office/drawing/2014/main" id="{1B124DEF-F128-4428-8108-10F2841BACBC}"/>
              </a:ext>
            </a:extLst>
          </p:cNvPr>
          <p:cNvSpPr txBox="1"/>
          <p:nvPr/>
        </p:nvSpPr>
        <p:spPr>
          <a:xfrm>
            <a:off x="5412181" y="618822"/>
            <a:ext cx="3323923" cy="984885"/>
          </a:xfrm>
          <a:prstGeom prst="rect">
            <a:avLst/>
          </a:prstGeom>
          <a:noFill/>
        </p:spPr>
        <p:txBody>
          <a:bodyPr wrap="none" rtlCol="0">
            <a:spAutoFit/>
          </a:bodyPr>
          <a:lstStyle/>
          <a:p>
            <a:r>
              <a:rPr lang="en-GB" sz="4000" b="1" dirty="0">
                <a:solidFill>
                  <a:srgbClr val="FF0000"/>
                </a:solidFill>
              </a:rPr>
              <a:t>Banning Books</a:t>
            </a:r>
          </a:p>
          <a:p>
            <a:endParaRPr lang="en-GB" dirty="0"/>
          </a:p>
        </p:txBody>
      </p:sp>
    </p:spTree>
    <p:extLst>
      <p:ext uri="{BB962C8B-B14F-4D97-AF65-F5344CB8AC3E}">
        <p14:creationId xmlns:p14="http://schemas.microsoft.com/office/powerpoint/2010/main" val="331339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D78FE-DA88-4C32-AF5E-2E2D124A9624}"/>
              </a:ext>
            </a:extLst>
          </p:cNvPr>
          <p:cNvSpPr txBox="1"/>
          <p:nvPr/>
        </p:nvSpPr>
        <p:spPr>
          <a:xfrm>
            <a:off x="3853543" y="631371"/>
            <a:ext cx="4878259" cy="1631216"/>
          </a:xfrm>
          <a:prstGeom prst="rect">
            <a:avLst/>
          </a:prstGeom>
          <a:noFill/>
        </p:spPr>
        <p:txBody>
          <a:bodyPr wrap="none" rtlCol="0">
            <a:spAutoFit/>
          </a:bodyPr>
          <a:lstStyle/>
          <a:p>
            <a:r>
              <a:rPr lang="en-GB" sz="10000" b="1" dirty="0"/>
              <a:t>POLITICS</a:t>
            </a:r>
          </a:p>
        </p:txBody>
      </p:sp>
      <p:pic>
        <p:nvPicPr>
          <p:cNvPr id="19458" name="Picture 2" descr="Image result for politics middle east">
            <a:extLst>
              <a:ext uri="{FF2B5EF4-FFF2-40B4-BE49-F238E27FC236}">
                <a16:creationId xmlns:a16="http://schemas.microsoft.com/office/drawing/2014/main" id="{338D653C-8690-48A2-BD06-373CA54D1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47" y="2262587"/>
            <a:ext cx="5587724" cy="392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7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nimal farm book cover">
            <a:extLst>
              <a:ext uri="{FF2B5EF4-FFF2-40B4-BE49-F238E27FC236}">
                <a16:creationId xmlns:a16="http://schemas.microsoft.com/office/drawing/2014/main" id="{7F5E9997-46F1-487B-9B87-F5D7E5ADB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22" y="413657"/>
            <a:ext cx="3590440" cy="5875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one day in the life of ivan denisovich">
            <a:extLst>
              <a:ext uri="{FF2B5EF4-FFF2-40B4-BE49-F238E27FC236}">
                <a16:creationId xmlns:a16="http://schemas.microsoft.com/office/drawing/2014/main" id="{918005C2-5297-4B69-8795-3BCEE50BC8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541" y="424543"/>
            <a:ext cx="3643480" cy="5875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bject, clock&#10;&#10;Description automatically generated">
            <a:extLst>
              <a:ext uri="{FF2B5EF4-FFF2-40B4-BE49-F238E27FC236}">
                <a16:creationId xmlns:a16="http://schemas.microsoft.com/office/drawing/2014/main" id="{F73B149A-5E3F-4CF6-A9F8-540D26FCAD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410" y="5143214"/>
            <a:ext cx="1083052" cy="1145708"/>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80F08607-94E4-419A-84FC-78CFDE5F3E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4193" y="5228515"/>
            <a:ext cx="1560862" cy="1071293"/>
          </a:xfrm>
          <a:prstGeom prst="rect">
            <a:avLst/>
          </a:prstGeom>
        </p:spPr>
      </p:pic>
    </p:spTree>
    <p:extLst>
      <p:ext uri="{BB962C8B-B14F-4D97-AF65-F5344CB8AC3E}">
        <p14:creationId xmlns:p14="http://schemas.microsoft.com/office/powerpoint/2010/main" val="3211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ELIGION">
            <a:extLst>
              <a:ext uri="{FF2B5EF4-FFF2-40B4-BE49-F238E27FC236}">
                <a16:creationId xmlns:a16="http://schemas.microsoft.com/office/drawing/2014/main" id="{C6FC0B0A-D044-479D-A8F9-49EF37C91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63" y="549788"/>
            <a:ext cx="3436949" cy="24328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mature content">
            <a:extLst>
              <a:ext uri="{FF2B5EF4-FFF2-40B4-BE49-F238E27FC236}">
                <a16:creationId xmlns:a16="http://schemas.microsoft.com/office/drawing/2014/main" id="{DB73AA82-9B15-4FA8-8413-883FDE2A9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013" y="1611078"/>
            <a:ext cx="3549582" cy="3276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34F887-EA3A-41E4-B80C-6A82BBEEBEC5}"/>
              </a:ext>
            </a:extLst>
          </p:cNvPr>
          <p:cNvSpPr txBox="1"/>
          <p:nvPr/>
        </p:nvSpPr>
        <p:spPr>
          <a:xfrm>
            <a:off x="1013263" y="4717215"/>
            <a:ext cx="10165475" cy="1631216"/>
          </a:xfrm>
          <a:prstGeom prst="rect">
            <a:avLst/>
          </a:prstGeom>
          <a:noFill/>
        </p:spPr>
        <p:txBody>
          <a:bodyPr wrap="none" rtlCol="0">
            <a:spAutoFit/>
          </a:bodyPr>
          <a:lstStyle/>
          <a:p>
            <a:r>
              <a:rPr lang="en-GB" sz="10000" b="1" dirty="0"/>
              <a:t>ALL OF THE ABOVE</a:t>
            </a:r>
          </a:p>
        </p:txBody>
      </p:sp>
      <p:pic>
        <p:nvPicPr>
          <p:cNvPr id="6" name="Picture 2" descr="Image result for race people">
            <a:extLst>
              <a:ext uri="{FF2B5EF4-FFF2-40B4-BE49-F238E27FC236}">
                <a16:creationId xmlns:a16="http://schemas.microsoft.com/office/drawing/2014/main" id="{CA3B5FB9-F3CB-4595-8F95-130C05EA0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469" y="499538"/>
            <a:ext cx="3436949" cy="2792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olitics middle east">
            <a:extLst>
              <a:ext uri="{FF2B5EF4-FFF2-40B4-BE49-F238E27FC236}">
                <a16:creationId xmlns:a16="http://schemas.microsoft.com/office/drawing/2014/main" id="{218FA8A2-5EBB-4914-9DA8-AA3371D26D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345" y="2246185"/>
            <a:ext cx="3521218" cy="247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lord of the flies">
            <a:extLst>
              <a:ext uri="{FF2B5EF4-FFF2-40B4-BE49-F238E27FC236}">
                <a16:creationId xmlns:a16="http://schemas.microsoft.com/office/drawing/2014/main" id="{6F8E2D48-7958-448E-91EB-CDE8F5FA5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8" y="735630"/>
            <a:ext cx="3447513" cy="5386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descr="Image result for prayer for owen meany">
            <a:extLst>
              <a:ext uri="{FF2B5EF4-FFF2-40B4-BE49-F238E27FC236}">
                <a16:creationId xmlns:a16="http://schemas.microsoft.com/office/drawing/2014/main" id="{26513932-313A-4ABA-8B74-140ED8B59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735630"/>
            <a:ext cx="3532646" cy="55563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bject, clock&#10;&#10;Description automatically generated">
            <a:extLst>
              <a:ext uri="{FF2B5EF4-FFF2-40B4-BE49-F238E27FC236}">
                <a16:creationId xmlns:a16="http://schemas.microsoft.com/office/drawing/2014/main" id="{41791ADB-98B2-4638-B84B-F08E7FA8DD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0301" y="4976662"/>
            <a:ext cx="1083052" cy="114570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3021CCE4-A8BB-453F-9331-DBDF253FC0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4950" y="5146235"/>
            <a:ext cx="1083052" cy="1145708"/>
          </a:xfrm>
          <a:prstGeom prst="rect">
            <a:avLst/>
          </a:prstGeom>
        </p:spPr>
      </p:pic>
    </p:spTree>
    <p:extLst>
      <p:ext uri="{BB962C8B-B14F-4D97-AF65-F5344CB8AC3E}">
        <p14:creationId xmlns:p14="http://schemas.microsoft.com/office/powerpoint/2010/main" val="45251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ersepolis">
            <a:extLst>
              <a:ext uri="{FF2B5EF4-FFF2-40B4-BE49-F238E27FC236}">
                <a16:creationId xmlns:a16="http://schemas.microsoft.com/office/drawing/2014/main" id="{C87FB1A5-1BD9-4F9B-8769-564DBF00B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858" y="613522"/>
            <a:ext cx="3904129" cy="57791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reading lolita in tehran">
            <a:extLst>
              <a:ext uri="{FF2B5EF4-FFF2-40B4-BE49-F238E27FC236}">
                <a16:creationId xmlns:a16="http://schemas.microsoft.com/office/drawing/2014/main" id="{F33905FF-DF3E-42DD-89F6-9FDA4FFA3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201" y="539431"/>
            <a:ext cx="3915634" cy="5779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bject, clock&#10;&#10;Description automatically generated">
            <a:extLst>
              <a:ext uri="{FF2B5EF4-FFF2-40B4-BE49-F238E27FC236}">
                <a16:creationId xmlns:a16="http://schemas.microsoft.com/office/drawing/2014/main" id="{E59FBDD2-2865-4348-B9AF-8C676DBC0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1616" y="5172861"/>
            <a:ext cx="1083052" cy="1145708"/>
          </a:xfrm>
          <a:prstGeom prst="rect">
            <a:avLst/>
          </a:prstGeom>
        </p:spPr>
      </p:pic>
      <p:pic>
        <p:nvPicPr>
          <p:cNvPr id="5" name="Picture 4" descr="A picture containing clock&#10;&#10;Description automatically generated">
            <a:extLst>
              <a:ext uri="{FF2B5EF4-FFF2-40B4-BE49-F238E27FC236}">
                <a16:creationId xmlns:a16="http://schemas.microsoft.com/office/drawing/2014/main" id="{AC03F6FC-D077-413C-B70B-0620F1697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138" y="5321367"/>
            <a:ext cx="1560862" cy="1071293"/>
          </a:xfrm>
          <a:prstGeom prst="rect">
            <a:avLst/>
          </a:prstGeom>
        </p:spPr>
      </p:pic>
    </p:spTree>
    <p:extLst>
      <p:ext uri="{BB962C8B-B14F-4D97-AF65-F5344CB8AC3E}">
        <p14:creationId xmlns:p14="http://schemas.microsoft.com/office/powerpoint/2010/main" val="373912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39DCB1A-605B-4029-A3A9-85E4B64F9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125" y="1290638"/>
            <a:ext cx="2775369" cy="1369385"/>
          </a:xfrm>
          <a:prstGeom prst="rect">
            <a:avLst/>
          </a:prstGeom>
        </p:spPr>
      </p:pic>
      <p:pic>
        <p:nvPicPr>
          <p:cNvPr id="5" name="Picture 4" descr="A picture containing clock&#10;&#10;Description automatically generated">
            <a:extLst>
              <a:ext uri="{FF2B5EF4-FFF2-40B4-BE49-F238E27FC236}">
                <a16:creationId xmlns:a16="http://schemas.microsoft.com/office/drawing/2014/main" id="{9B03AF9C-CD0B-4CA4-B9BF-2919BE2AE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125" y="4458239"/>
            <a:ext cx="2581275" cy="1771650"/>
          </a:xfrm>
          <a:prstGeom prst="rect">
            <a:avLst/>
          </a:prstGeom>
        </p:spPr>
      </p:pic>
      <p:pic>
        <p:nvPicPr>
          <p:cNvPr id="7" name="Picture 6" descr="A picture containing object, clock&#10;&#10;Description automatically generated">
            <a:extLst>
              <a:ext uri="{FF2B5EF4-FFF2-40B4-BE49-F238E27FC236}">
                <a16:creationId xmlns:a16="http://schemas.microsoft.com/office/drawing/2014/main" id="{3414A192-BA83-457B-9513-F32D738EF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08" y="2660023"/>
            <a:ext cx="2305050" cy="2438400"/>
          </a:xfrm>
          <a:prstGeom prst="rect">
            <a:avLst/>
          </a:prstGeom>
        </p:spPr>
      </p:pic>
      <p:sp>
        <p:nvSpPr>
          <p:cNvPr id="8" name="TextBox 7">
            <a:extLst>
              <a:ext uri="{FF2B5EF4-FFF2-40B4-BE49-F238E27FC236}">
                <a16:creationId xmlns:a16="http://schemas.microsoft.com/office/drawing/2014/main" id="{5426BBAF-1E74-4A72-A9D4-01558CF3EEA4}"/>
              </a:ext>
            </a:extLst>
          </p:cNvPr>
          <p:cNvSpPr txBox="1"/>
          <p:nvPr/>
        </p:nvSpPr>
        <p:spPr>
          <a:xfrm>
            <a:off x="4537494" y="1649119"/>
            <a:ext cx="5023170" cy="400110"/>
          </a:xfrm>
          <a:prstGeom prst="rect">
            <a:avLst/>
          </a:prstGeom>
          <a:noFill/>
        </p:spPr>
        <p:txBody>
          <a:bodyPr wrap="none" rtlCol="0">
            <a:spAutoFit/>
          </a:bodyPr>
          <a:lstStyle/>
          <a:p>
            <a:r>
              <a:rPr lang="en-GB" sz="2000" b="1" dirty="0"/>
              <a:t>Available from the Digital Library as an eBook</a:t>
            </a:r>
          </a:p>
        </p:txBody>
      </p:sp>
      <p:sp>
        <p:nvSpPr>
          <p:cNvPr id="10" name="TextBox 9">
            <a:extLst>
              <a:ext uri="{FF2B5EF4-FFF2-40B4-BE49-F238E27FC236}">
                <a16:creationId xmlns:a16="http://schemas.microsoft.com/office/drawing/2014/main" id="{EA37BBE8-FE72-4C6B-A921-233788268004}"/>
              </a:ext>
            </a:extLst>
          </p:cNvPr>
          <p:cNvSpPr txBox="1"/>
          <p:nvPr/>
        </p:nvSpPr>
        <p:spPr>
          <a:xfrm>
            <a:off x="2006167" y="3541652"/>
            <a:ext cx="5648341" cy="400110"/>
          </a:xfrm>
          <a:prstGeom prst="rect">
            <a:avLst/>
          </a:prstGeom>
          <a:noFill/>
        </p:spPr>
        <p:txBody>
          <a:bodyPr wrap="none" rtlCol="0">
            <a:spAutoFit/>
          </a:bodyPr>
          <a:lstStyle/>
          <a:p>
            <a:r>
              <a:rPr lang="en-GB" sz="2000" b="1" dirty="0"/>
              <a:t>Available from the Digital Library as an </a:t>
            </a:r>
            <a:r>
              <a:rPr lang="en-GB" sz="2000" b="1" dirty="0" err="1"/>
              <a:t>eAudiobook</a:t>
            </a:r>
            <a:endParaRPr lang="en-GB" sz="2000" b="1" dirty="0"/>
          </a:p>
        </p:txBody>
      </p:sp>
      <p:sp>
        <p:nvSpPr>
          <p:cNvPr id="11" name="TextBox 10">
            <a:extLst>
              <a:ext uri="{FF2B5EF4-FFF2-40B4-BE49-F238E27FC236}">
                <a16:creationId xmlns:a16="http://schemas.microsoft.com/office/drawing/2014/main" id="{E1EFE9EF-F935-4D4B-AB27-C172C5DDC4E3}"/>
              </a:ext>
            </a:extLst>
          </p:cNvPr>
          <p:cNvSpPr txBox="1"/>
          <p:nvPr/>
        </p:nvSpPr>
        <p:spPr>
          <a:xfrm>
            <a:off x="3434181" y="5218985"/>
            <a:ext cx="5129546" cy="400110"/>
          </a:xfrm>
          <a:prstGeom prst="rect">
            <a:avLst/>
          </a:prstGeom>
          <a:noFill/>
        </p:spPr>
        <p:txBody>
          <a:bodyPr wrap="none" rtlCol="0">
            <a:spAutoFit/>
          </a:bodyPr>
          <a:lstStyle/>
          <a:p>
            <a:r>
              <a:rPr lang="en-GB" sz="2000" b="1" dirty="0"/>
              <a:t>Not currently available from the Digital Library</a:t>
            </a:r>
          </a:p>
        </p:txBody>
      </p:sp>
    </p:spTree>
    <p:extLst>
      <p:ext uri="{BB962C8B-B14F-4D97-AF65-F5344CB8AC3E}">
        <p14:creationId xmlns:p14="http://schemas.microsoft.com/office/powerpoint/2010/main" val="383296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6FE891-473C-4B4C-8C6E-A092B8AA849F}"/>
              </a:ext>
            </a:extLst>
          </p:cNvPr>
          <p:cNvSpPr txBox="1"/>
          <p:nvPr/>
        </p:nvSpPr>
        <p:spPr>
          <a:xfrm>
            <a:off x="3278164" y="752756"/>
            <a:ext cx="5285421" cy="1631216"/>
          </a:xfrm>
          <a:prstGeom prst="rect">
            <a:avLst/>
          </a:prstGeom>
          <a:noFill/>
        </p:spPr>
        <p:txBody>
          <a:bodyPr wrap="none" rtlCol="0">
            <a:spAutoFit/>
          </a:bodyPr>
          <a:lstStyle/>
          <a:p>
            <a:r>
              <a:rPr lang="en-GB" sz="10000" b="1" dirty="0"/>
              <a:t>RELIGION</a:t>
            </a:r>
          </a:p>
        </p:txBody>
      </p:sp>
      <p:pic>
        <p:nvPicPr>
          <p:cNvPr id="14338" name="Picture 2" descr="Image result for RELIGION">
            <a:extLst>
              <a:ext uri="{FF2B5EF4-FFF2-40B4-BE49-F238E27FC236}">
                <a16:creationId xmlns:a16="http://schemas.microsoft.com/office/drawing/2014/main" id="{6D4BF921-829F-42C2-89F2-1F726B0C1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127" y="2738996"/>
            <a:ext cx="4755493" cy="336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27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rry potter and the philosopher's stone book cover">
            <a:extLst>
              <a:ext uri="{FF2B5EF4-FFF2-40B4-BE49-F238E27FC236}">
                <a16:creationId xmlns:a16="http://schemas.microsoft.com/office/drawing/2014/main" id="{82B4647D-D458-4E0A-B0D8-C714EC8DE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626" y="570945"/>
            <a:ext cx="3877403" cy="58752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lord of the rings book">
            <a:extLst>
              <a:ext uri="{FF2B5EF4-FFF2-40B4-BE49-F238E27FC236}">
                <a16:creationId xmlns:a16="http://schemas.microsoft.com/office/drawing/2014/main" id="{064D9D42-535D-4A1C-BFB2-AD3C724F8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98" y="639956"/>
            <a:ext cx="3637375" cy="5578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his dark materials">
            <a:extLst>
              <a:ext uri="{FF2B5EF4-FFF2-40B4-BE49-F238E27FC236}">
                <a16:creationId xmlns:a16="http://schemas.microsoft.com/office/drawing/2014/main" id="{B84DB7B7-7F72-4031-8802-5E4DC72DBE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8682" y="587826"/>
            <a:ext cx="3467281" cy="5682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632001E1-6287-47C7-8382-C5F2AD9B18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97" y="5722227"/>
            <a:ext cx="1587734" cy="783398"/>
          </a:xfrm>
          <a:prstGeom prst="rect">
            <a:avLst/>
          </a:prstGeom>
        </p:spPr>
      </p:pic>
      <p:pic>
        <p:nvPicPr>
          <p:cNvPr id="8" name="Picture 7" descr="A picture containing object, clock&#10;&#10;Description automatically generated">
            <a:extLst>
              <a:ext uri="{FF2B5EF4-FFF2-40B4-BE49-F238E27FC236}">
                <a16:creationId xmlns:a16="http://schemas.microsoft.com/office/drawing/2014/main" id="{2CFC78D1-484E-41BE-8A02-3EF34C22B4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9648" y="5412274"/>
            <a:ext cx="1083052" cy="114570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BC767ED9-FDC7-4EA3-94F5-5707BB2134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0296" y="5826341"/>
            <a:ext cx="1587734" cy="78339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B38A3AF-9275-4408-B97F-AD5143C637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8625" y="5798259"/>
            <a:ext cx="1587734" cy="783398"/>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A282E20E-714E-47D6-9401-72A243CA3C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2911" y="5359917"/>
            <a:ext cx="1083052" cy="1145708"/>
          </a:xfrm>
          <a:prstGeom prst="rect">
            <a:avLst/>
          </a:prstGeom>
        </p:spPr>
      </p:pic>
      <p:pic>
        <p:nvPicPr>
          <p:cNvPr id="12" name="Picture 11" descr="A picture containing object, clock&#10;&#10;Description automatically generated">
            <a:extLst>
              <a:ext uri="{FF2B5EF4-FFF2-40B4-BE49-F238E27FC236}">
                <a16:creationId xmlns:a16="http://schemas.microsoft.com/office/drawing/2014/main" id="{F429FAD3-562C-4469-9CD2-0430875920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6332" y="5697315"/>
            <a:ext cx="1083052" cy="1145708"/>
          </a:xfrm>
          <a:prstGeom prst="rect">
            <a:avLst/>
          </a:prstGeom>
        </p:spPr>
      </p:pic>
    </p:spTree>
    <p:extLst>
      <p:ext uri="{BB962C8B-B14F-4D97-AF65-F5344CB8AC3E}">
        <p14:creationId xmlns:p14="http://schemas.microsoft.com/office/powerpoint/2010/main" val="137958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mature content">
            <a:extLst>
              <a:ext uri="{FF2B5EF4-FFF2-40B4-BE49-F238E27FC236}">
                <a16:creationId xmlns:a16="http://schemas.microsoft.com/office/drawing/2014/main" id="{01314F2E-93E1-4593-AAD2-077BF0230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029" y="2794907"/>
            <a:ext cx="4419599" cy="4419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FBE198-5D93-4256-B2CE-C7752FE5EE18}"/>
              </a:ext>
            </a:extLst>
          </p:cNvPr>
          <p:cNvSpPr txBox="1"/>
          <p:nvPr/>
        </p:nvSpPr>
        <p:spPr>
          <a:xfrm>
            <a:off x="3679372" y="258901"/>
            <a:ext cx="5304914" cy="3170099"/>
          </a:xfrm>
          <a:prstGeom prst="rect">
            <a:avLst/>
          </a:prstGeom>
          <a:noFill/>
        </p:spPr>
        <p:txBody>
          <a:bodyPr wrap="none" rtlCol="0">
            <a:spAutoFit/>
          </a:bodyPr>
          <a:lstStyle/>
          <a:p>
            <a:r>
              <a:rPr lang="en-GB" sz="10000" b="1" dirty="0"/>
              <a:t>MATURE </a:t>
            </a:r>
          </a:p>
          <a:p>
            <a:r>
              <a:rPr lang="en-GB" sz="10000" b="1" dirty="0"/>
              <a:t>CONTENT</a:t>
            </a:r>
          </a:p>
        </p:txBody>
      </p:sp>
    </p:spTree>
    <p:extLst>
      <p:ext uri="{BB962C8B-B14F-4D97-AF65-F5344CB8AC3E}">
        <p14:creationId xmlns:p14="http://schemas.microsoft.com/office/powerpoint/2010/main" val="374473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american psycho ellis">
            <a:extLst>
              <a:ext uri="{FF2B5EF4-FFF2-40B4-BE49-F238E27FC236}">
                <a16:creationId xmlns:a16="http://schemas.microsoft.com/office/drawing/2014/main" id="{BC634917-A9EE-4618-AB4B-724BBE9393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1" r="5257" b="-2"/>
          <a:stretch/>
        </p:blipFill>
        <p:spPr bwMode="auto">
          <a:xfrm>
            <a:off x="321733" y="321732"/>
            <a:ext cx="3777025" cy="62145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orever blume">
            <a:extLst>
              <a:ext uri="{FF2B5EF4-FFF2-40B4-BE49-F238E27FC236}">
                <a16:creationId xmlns:a16="http://schemas.microsoft.com/office/drawing/2014/main" id="{21A798DE-523D-4A47-96E3-F70578D581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94" r="-2" b="-2"/>
          <a:stretch/>
        </p:blipFill>
        <p:spPr bwMode="auto">
          <a:xfrm>
            <a:off x="4184538" y="321732"/>
            <a:ext cx="3822924" cy="62145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hocolate war cormier">
            <a:extLst>
              <a:ext uri="{FF2B5EF4-FFF2-40B4-BE49-F238E27FC236}">
                <a16:creationId xmlns:a16="http://schemas.microsoft.com/office/drawing/2014/main" id="{6EC5E78F-2FB3-4174-95BA-8C37F673D62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95" b="-2"/>
          <a:stretch/>
        </p:blipFill>
        <p:spPr bwMode="auto">
          <a:xfrm>
            <a:off x="8087672" y="321732"/>
            <a:ext cx="3782595" cy="6214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lock&#10;&#10;Description automatically generated">
            <a:extLst>
              <a:ext uri="{FF2B5EF4-FFF2-40B4-BE49-F238E27FC236}">
                <a16:creationId xmlns:a16="http://schemas.microsoft.com/office/drawing/2014/main" id="{F2F55185-568D-4B94-AE44-C63F4A3CE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733" y="5464972"/>
            <a:ext cx="1560862" cy="1071293"/>
          </a:xfrm>
          <a:prstGeom prst="rect">
            <a:avLst/>
          </a:prstGeom>
        </p:spPr>
      </p:pic>
      <p:pic>
        <p:nvPicPr>
          <p:cNvPr id="6" name="Picture 5" descr="A picture containing clock&#10;&#10;Description automatically generated">
            <a:extLst>
              <a:ext uri="{FF2B5EF4-FFF2-40B4-BE49-F238E27FC236}">
                <a16:creationId xmlns:a16="http://schemas.microsoft.com/office/drawing/2014/main" id="{72AF2D9C-B593-4D79-9D61-D6F866886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1254" y="4254399"/>
            <a:ext cx="1560862" cy="1071293"/>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A2257E2-4F31-47D1-B5C9-C21BBE8403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8968" y="4393679"/>
            <a:ext cx="1560862" cy="1071293"/>
          </a:xfrm>
          <a:prstGeom prst="rect">
            <a:avLst/>
          </a:prstGeom>
        </p:spPr>
      </p:pic>
    </p:spTree>
    <p:extLst>
      <p:ext uri="{BB962C8B-B14F-4D97-AF65-F5344CB8AC3E}">
        <p14:creationId xmlns:p14="http://schemas.microsoft.com/office/powerpoint/2010/main" val="389082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ngus thongs full frontal snogging cover">
            <a:extLst>
              <a:ext uri="{FF2B5EF4-FFF2-40B4-BE49-F238E27FC236}">
                <a16:creationId xmlns:a16="http://schemas.microsoft.com/office/drawing/2014/main" id="{E2FFFF9B-54AE-4E74-BB19-039050601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7" y="529999"/>
            <a:ext cx="3893683" cy="58346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atcher in the rye">
            <a:extLst>
              <a:ext uri="{FF2B5EF4-FFF2-40B4-BE49-F238E27FC236}">
                <a16:creationId xmlns:a16="http://schemas.microsoft.com/office/drawing/2014/main" id="{B1E1ABE8-0263-4DFA-86EF-6BE500F16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558" y="511660"/>
            <a:ext cx="3651842" cy="58346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bject, clock&#10;&#10;Description automatically generated">
            <a:extLst>
              <a:ext uri="{FF2B5EF4-FFF2-40B4-BE49-F238E27FC236}">
                <a16:creationId xmlns:a16="http://schemas.microsoft.com/office/drawing/2014/main" id="{FC5C6838-CCFA-4095-8805-E6BE236B07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48" y="5218969"/>
            <a:ext cx="1083052" cy="114570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3DC7BBDB-AE97-452D-BD21-0590660D2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180" y="5218969"/>
            <a:ext cx="1083052" cy="1145708"/>
          </a:xfrm>
          <a:prstGeom prst="rect">
            <a:avLst/>
          </a:prstGeom>
        </p:spPr>
      </p:pic>
    </p:spTree>
    <p:extLst>
      <p:ext uri="{BB962C8B-B14F-4D97-AF65-F5344CB8AC3E}">
        <p14:creationId xmlns:p14="http://schemas.microsoft.com/office/powerpoint/2010/main" val="260299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3D7CC-4648-46AC-83C3-BEBE1EF99D9D}"/>
              </a:ext>
            </a:extLst>
          </p:cNvPr>
          <p:cNvSpPr txBox="1"/>
          <p:nvPr/>
        </p:nvSpPr>
        <p:spPr>
          <a:xfrm>
            <a:off x="4610142" y="553552"/>
            <a:ext cx="2971711" cy="1631216"/>
          </a:xfrm>
          <a:prstGeom prst="rect">
            <a:avLst/>
          </a:prstGeom>
          <a:noFill/>
        </p:spPr>
        <p:txBody>
          <a:bodyPr wrap="none" rtlCol="0">
            <a:spAutoFit/>
          </a:bodyPr>
          <a:lstStyle/>
          <a:p>
            <a:r>
              <a:rPr lang="en-GB" sz="10000" b="1" dirty="0"/>
              <a:t>RACE</a:t>
            </a:r>
          </a:p>
        </p:txBody>
      </p:sp>
      <p:pic>
        <p:nvPicPr>
          <p:cNvPr id="18434" name="Picture 2" descr="Image result for race people">
            <a:extLst>
              <a:ext uri="{FF2B5EF4-FFF2-40B4-BE49-F238E27FC236}">
                <a16:creationId xmlns:a16="http://schemas.microsoft.com/office/drawing/2014/main" id="{19BA4E87-433D-4F8E-AF89-18DE49A36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317" y="2184768"/>
            <a:ext cx="5103360" cy="41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2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black beauty">
            <a:extLst>
              <a:ext uri="{FF2B5EF4-FFF2-40B4-BE49-F238E27FC236}">
                <a16:creationId xmlns:a16="http://schemas.microsoft.com/office/drawing/2014/main" id="{275BC322-2FC3-4CE3-B901-4CF0B53F3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460" y="413657"/>
            <a:ext cx="4060759" cy="60306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adventures of tom sawyer">
            <a:extLst>
              <a:ext uri="{FF2B5EF4-FFF2-40B4-BE49-F238E27FC236}">
                <a16:creationId xmlns:a16="http://schemas.microsoft.com/office/drawing/2014/main" id="{606A1534-1A4C-4D58-8AA3-25A6BF2D8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945" y="426585"/>
            <a:ext cx="3784451" cy="577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object, clock&#10;&#10;Description automatically generated">
            <a:extLst>
              <a:ext uri="{FF2B5EF4-FFF2-40B4-BE49-F238E27FC236}">
                <a16:creationId xmlns:a16="http://schemas.microsoft.com/office/drawing/2014/main" id="{1B145579-09E6-41BC-B256-B536AA2ABF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167" y="5298635"/>
            <a:ext cx="1083052" cy="1145708"/>
          </a:xfrm>
          <a:prstGeom prst="rect">
            <a:avLst/>
          </a:prstGeom>
        </p:spPr>
      </p:pic>
      <p:pic>
        <p:nvPicPr>
          <p:cNvPr id="6" name="Picture 5" descr="A picture containing clock&#10;&#10;Description automatically generated">
            <a:extLst>
              <a:ext uri="{FF2B5EF4-FFF2-40B4-BE49-F238E27FC236}">
                <a16:creationId xmlns:a16="http://schemas.microsoft.com/office/drawing/2014/main" id="{342B6DEE-9BEA-412D-8C0F-83B97CC19B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9396" y="5133564"/>
            <a:ext cx="1560862" cy="1071293"/>
          </a:xfrm>
          <a:prstGeom prst="rect">
            <a:avLst/>
          </a:prstGeom>
        </p:spPr>
      </p:pic>
    </p:spTree>
    <p:extLst>
      <p:ext uri="{BB962C8B-B14F-4D97-AF65-F5344CB8AC3E}">
        <p14:creationId xmlns:p14="http://schemas.microsoft.com/office/powerpoint/2010/main" val="38857627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1203</Words>
  <Application>Microsoft Office PowerPoint</Application>
  <PresentationFormat>Widescreen</PresentationFormat>
  <Paragraphs>75</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Henderson</dc:creator>
  <cp:lastModifiedBy>Alastair Henderson</cp:lastModifiedBy>
  <cp:revision>1</cp:revision>
  <dcterms:created xsi:type="dcterms:W3CDTF">2019-10-15T12:27:51Z</dcterms:created>
  <dcterms:modified xsi:type="dcterms:W3CDTF">2020-06-11T13:56:48Z</dcterms:modified>
</cp:coreProperties>
</file>