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7" r:id="rId4"/>
    <p:sldId id="272" r:id="rId5"/>
    <p:sldId id="259" r:id="rId6"/>
    <p:sldId id="260" r:id="rId7"/>
    <p:sldId id="261" r:id="rId8"/>
    <p:sldId id="262" r:id="rId9"/>
    <p:sldId id="264" r:id="rId10"/>
    <p:sldId id="265" r:id="rId11"/>
    <p:sldId id="268" r:id="rId12"/>
    <p:sldId id="266" r:id="rId13"/>
    <p:sldId id="267" r:id="rId14"/>
    <p:sldId id="269" r:id="rId15"/>
    <p:sldId id="274" r:id="rId16"/>
    <p:sldId id="275" r:id="rId17"/>
    <p:sldId id="276" r:id="rId18"/>
    <p:sldId id="292" r:id="rId19"/>
    <p:sldId id="278" r:id="rId20"/>
    <p:sldId id="277" r:id="rId21"/>
    <p:sldId id="279" r:id="rId22"/>
    <p:sldId id="280" r:id="rId23"/>
    <p:sldId id="283" r:id="rId24"/>
    <p:sldId id="284" r:id="rId25"/>
    <p:sldId id="285" r:id="rId26"/>
    <p:sldId id="287" r:id="rId27"/>
    <p:sldId id="297" r:id="rId28"/>
    <p:sldId id="288" r:id="rId29"/>
    <p:sldId id="289" r:id="rId30"/>
    <p:sldId id="263" r:id="rId31"/>
    <p:sldId id="295" r:id="rId32"/>
    <p:sldId id="296" r:id="rId33"/>
    <p:sldId id="290" r:id="rId34"/>
    <p:sldId id="291" r:id="rId35"/>
    <p:sldId id="2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9A46"/>
    <a:srgbClr val="FF3300"/>
    <a:srgbClr val="079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28" autoAdjust="0"/>
    <p:restoredTop sz="88428" autoAdjust="0"/>
  </p:normalViewPr>
  <p:slideViewPr>
    <p:cSldViewPr snapToGrid="0">
      <p:cViewPr>
        <p:scale>
          <a:sx n="46" d="100"/>
          <a:sy n="46" d="100"/>
        </p:scale>
        <p:origin x="44" y="328"/>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11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2D600-96AF-4F14-8C79-B2A3657C09A6}"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AFC9C-A604-49F8-BB41-C7AE8F0E567D}" type="slidenum">
              <a:rPr lang="en-GB" smtClean="0"/>
              <a:t>‹#›</a:t>
            </a:fld>
            <a:endParaRPr lang="en-GB"/>
          </a:p>
        </p:txBody>
      </p:sp>
    </p:spTree>
    <p:extLst>
      <p:ext uri="{BB962C8B-B14F-4D97-AF65-F5344CB8AC3E}">
        <p14:creationId xmlns:p14="http://schemas.microsoft.com/office/powerpoint/2010/main" val="2749108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28AFC9C-A604-49F8-BB41-C7AE8F0E567D}" type="slidenum">
              <a:rPr lang="en-GB" smtClean="0"/>
              <a:t>10</a:t>
            </a:fld>
            <a:endParaRPr lang="en-GB"/>
          </a:p>
        </p:txBody>
      </p:sp>
    </p:spTree>
    <p:extLst>
      <p:ext uri="{BB962C8B-B14F-4D97-AF65-F5344CB8AC3E}">
        <p14:creationId xmlns:p14="http://schemas.microsoft.com/office/powerpoint/2010/main" val="243575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D9ED69-2A8C-4DA1-A494-B8AFD38A3999}" type="slidenum">
              <a:rPr lang="en-GB" altLang="en-US" sz="1200" smtClean="0"/>
              <a:pPr/>
              <a:t>26</a:t>
            </a:fld>
            <a:endParaRPr lang="en-GB" altLang="en-US" sz="1200"/>
          </a:p>
        </p:txBody>
      </p:sp>
      <p:sp>
        <p:nvSpPr>
          <p:cNvPr id="49155"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GB" altLang="en-US" sz="800" dirty="0"/>
              <a:t>Taking good notes saves a lot of time and backtracking later if you don’t remember which book or website the information comes from. </a:t>
            </a:r>
          </a:p>
          <a:p>
            <a:pPr eaLnBrk="1" hangingPunct="1">
              <a:defRPr/>
            </a:pPr>
            <a:r>
              <a:rPr lang="en-GB" altLang="en-US" sz="600" dirty="0">
                <a:cs typeface="Times New Roman" panose="02020603050405020304" pitchFamily="18" charset="0"/>
              </a:rPr>
              <a:t>Tips:</a:t>
            </a:r>
          </a:p>
          <a:p>
            <a:pPr marL="171450" indent="-171450" eaLnBrk="1" hangingPunct="1">
              <a:buFont typeface="Arial" panose="020B0604020202020204" pitchFamily="34" charset="0"/>
              <a:buChar char="•"/>
              <a:defRPr/>
            </a:pPr>
            <a:r>
              <a:rPr lang="en-GB" altLang="en-US" sz="700" dirty="0"/>
              <a:t>Use the back page of your jotter, note cards, open a blank word document on your PC, whatever works for you! </a:t>
            </a:r>
            <a:endParaRPr lang="en-GB" altLang="en-US" sz="600" dirty="0">
              <a:cs typeface="Times New Roman" panose="02020603050405020304" pitchFamily="18" charset="0"/>
            </a:endParaRPr>
          </a:p>
          <a:p>
            <a:pPr marL="171450" indent="-171450" eaLnBrk="1" hangingPunct="1">
              <a:buFont typeface="Arial" panose="020B0604020202020204" pitchFamily="34" charset="0"/>
              <a:buChar char="•"/>
              <a:defRPr/>
            </a:pPr>
            <a:r>
              <a:rPr lang="en-GB" altLang="en-US" sz="600" dirty="0">
                <a:cs typeface="Times New Roman" panose="02020603050405020304" pitchFamily="18" charset="0"/>
              </a:rPr>
              <a:t>You can use a grid like the one here to help you keep track.</a:t>
            </a:r>
          </a:p>
        </p:txBody>
      </p:sp>
    </p:spTree>
    <p:extLst>
      <p:ext uri="{BB962C8B-B14F-4D97-AF65-F5344CB8AC3E}">
        <p14:creationId xmlns:p14="http://schemas.microsoft.com/office/powerpoint/2010/main" val="351215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2595FF-FE61-4522-BC2F-B6B627DB30E7}" type="slidenum">
              <a:rPr lang="en-GB" altLang="en-US" sz="1200" smtClean="0"/>
              <a:pPr/>
              <a:t>28</a:t>
            </a:fld>
            <a:endParaRPr lang="en-GB" altLang="en-US" sz="1200"/>
          </a:p>
        </p:txBody>
      </p:sp>
      <p:sp>
        <p:nvSpPr>
          <p:cNvPr id="5120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90000"/>
              </a:lnSpc>
              <a:defRPr/>
            </a:pPr>
            <a:r>
              <a:rPr lang="en-GB" altLang="en-US" dirty="0"/>
              <a:t>Sources need to be acknowledged when you are writing your project.</a:t>
            </a:r>
          </a:p>
          <a:p>
            <a:pPr eaLnBrk="1" hangingPunct="1">
              <a:lnSpc>
                <a:spcPct val="90000"/>
              </a:lnSpc>
              <a:defRPr/>
            </a:pPr>
            <a:r>
              <a:rPr lang="en-GB" altLang="en-US" dirty="0"/>
              <a:t>This allows your teacher to </a:t>
            </a:r>
          </a:p>
          <a:p>
            <a:pPr marL="685800" lvl="1" indent="-228600" eaLnBrk="1" hangingPunct="1">
              <a:lnSpc>
                <a:spcPct val="90000"/>
              </a:lnSpc>
              <a:buFont typeface="+mj-lt"/>
              <a:buAutoNum type="arabicPeriod"/>
              <a:defRPr/>
            </a:pPr>
            <a:r>
              <a:rPr lang="en-GB" altLang="en-US" dirty="0"/>
              <a:t>Check your work</a:t>
            </a:r>
          </a:p>
          <a:p>
            <a:pPr marL="685800" lvl="1" indent="-228600" eaLnBrk="1" hangingPunct="1">
              <a:lnSpc>
                <a:spcPct val="90000"/>
              </a:lnSpc>
              <a:buFont typeface="+mj-lt"/>
              <a:buAutoNum type="arabicPeriod"/>
              <a:defRPr/>
            </a:pPr>
            <a:r>
              <a:rPr lang="en-GB" altLang="en-US" dirty="0"/>
              <a:t>See which sources of information you have used</a:t>
            </a:r>
          </a:p>
          <a:p>
            <a:pPr marL="685800" lvl="1" indent="-228600" eaLnBrk="1" hangingPunct="1">
              <a:lnSpc>
                <a:spcPct val="90000"/>
              </a:lnSpc>
              <a:buFont typeface="+mj-lt"/>
              <a:buAutoNum type="arabicPeriod"/>
              <a:defRPr/>
            </a:pPr>
            <a:r>
              <a:rPr lang="en-GB" altLang="en-US" dirty="0"/>
              <a:t>Ensure you haven’t just made up the information</a:t>
            </a:r>
          </a:p>
          <a:p>
            <a:pPr marL="228600" indent="-228600" eaLnBrk="1" hangingPunct="1">
              <a:buFontTx/>
              <a:buChar char="•"/>
              <a:defRPr/>
            </a:pPr>
            <a:r>
              <a:rPr lang="en-US" altLang="en-US" sz="600" dirty="0">
                <a:cs typeface="Times New Roman" panose="02020603050405020304" pitchFamily="18" charset="0"/>
              </a:rPr>
              <a:t>Some web pages don’t make it clear who produces them. This should be a reason</a:t>
            </a:r>
            <a:r>
              <a:rPr lang="en-GB" altLang="en-US" sz="600" dirty="0">
                <a:cs typeface="Times New Roman" panose="02020603050405020304" pitchFamily="18" charset="0"/>
              </a:rPr>
              <a:t> </a:t>
            </a:r>
            <a:r>
              <a:rPr lang="en-US" altLang="en-US" sz="600" dirty="0">
                <a:cs typeface="Times New Roman" panose="02020603050405020304" pitchFamily="18" charset="0"/>
              </a:rPr>
              <a:t>not to use the information on those pages!  Always use quality web pages (which will always have publication details, usually near the bottom of the home-page).</a:t>
            </a:r>
            <a:r>
              <a:rPr lang="en-GB" altLang="en-US" sz="600" dirty="0">
                <a:cs typeface="Times New Roman" panose="02020603050405020304" pitchFamily="18" charset="0"/>
              </a:rPr>
              <a:t> </a:t>
            </a:r>
          </a:p>
          <a:p>
            <a:pPr marL="228600" indent="-228600" eaLnBrk="1" hangingPunct="1">
              <a:buFontTx/>
              <a:buChar char="•"/>
              <a:defRPr/>
            </a:pPr>
            <a:r>
              <a:rPr lang="en-GB" altLang="en-US" sz="600" dirty="0">
                <a:cs typeface="Times New Roman" panose="02020603050405020304" pitchFamily="18" charset="0"/>
              </a:rPr>
              <a:t>When we make this list, we are “referencing” our sources.  The list itself is called the “</a:t>
            </a:r>
            <a:r>
              <a:rPr lang="en-GB" altLang="en-US" sz="600" b="1" dirty="0">
                <a:cs typeface="Times New Roman" panose="02020603050405020304" pitchFamily="18" charset="0"/>
              </a:rPr>
              <a:t>References</a:t>
            </a:r>
            <a:r>
              <a:rPr lang="en-GB" altLang="en-US" sz="600" dirty="0">
                <a:cs typeface="Times New Roman" panose="02020603050405020304" pitchFamily="18" charset="0"/>
              </a:rPr>
              <a:t>,” or sometimes it is called the “</a:t>
            </a:r>
            <a:r>
              <a:rPr lang="en-GB" altLang="en-US" sz="600" b="1" dirty="0">
                <a:cs typeface="Times New Roman" panose="02020603050405020304" pitchFamily="18" charset="0"/>
              </a:rPr>
              <a:t>Bibliography</a:t>
            </a:r>
            <a:r>
              <a:rPr lang="en-GB" altLang="en-US" sz="600" dirty="0">
                <a:cs typeface="Times New Roman" panose="02020603050405020304" pitchFamily="18" charset="0"/>
              </a:rPr>
              <a:t>.”</a:t>
            </a:r>
            <a:r>
              <a:rPr lang="en-GB" altLang="en-US" sz="600" dirty="0"/>
              <a:t> </a:t>
            </a:r>
            <a:r>
              <a:rPr lang="en-GB" altLang="en-US" sz="600" dirty="0">
                <a:cs typeface="Times New Roman" panose="02020603050405020304" pitchFamily="18" charset="0"/>
              </a:rPr>
              <a:t>A ‘Bibliography’ is a list of sources used to produce a piece of work – a report, an essay, a presentation.  It should include all the sources you have consulted.</a:t>
            </a:r>
            <a:r>
              <a:rPr lang="en-GB" altLang="en-US" sz="600" dirty="0"/>
              <a:t> </a:t>
            </a:r>
          </a:p>
          <a:p>
            <a:pPr marL="228600" indent="-228600" eaLnBrk="1" hangingPunct="1">
              <a:buFontTx/>
              <a:buChar char="•"/>
              <a:defRPr/>
            </a:pPr>
            <a:r>
              <a:rPr lang="en-GB" altLang="en-US" sz="600" dirty="0">
                <a:cs typeface="Times New Roman" panose="02020603050405020304" pitchFamily="18" charset="0"/>
              </a:rPr>
              <a:t>Your list of reference goes at the </a:t>
            </a:r>
            <a:r>
              <a:rPr lang="en-GB" altLang="en-US" sz="600" b="1" dirty="0">
                <a:cs typeface="Times New Roman" panose="02020603050405020304" pitchFamily="18" charset="0"/>
              </a:rPr>
              <a:t>end</a:t>
            </a:r>
            <a:r>
              <a:rPr lang="en-GB" altLang="en-US" sz="600" dirty="0">
                <a:cs typeface="Times New Roman" panose="02020603050405020304" pitchFamily="18" charset="0"/>
              </a:rPr>
              <a:t> of your project, investigation or piece of writing.</a:t>
            </a:r>
          </a:p>
          <a:p>
            <a:pPr marL="228600" indent="-228600" algn="just" eaLnBrk="1" hangingPunct="1">
              <a:buFontTx/>
              <a:buChar char="•"/>
              <a:defRPr/>
            </a:pPr>
            <a:r>
              <a:rPr lang="en-GB" altLang="en-US" sz="600" dirty="0">
                <a:cs typeface="Times New Roman" panose="02020603050405020304" pitchFamily="18" charset="0"/>
              </a:rPr>
              <a:t>It is very important to keep a note of where you found your information so that you are not accused of plagiarism, i.e. using another author’s work without permission or acknowledging it.</a:t>
            </a:r>
          </a:p>
          <a:p>
            <a:pPr marL="228600" indent="-228600" algn="just" eaLnBrk="1" hangingPunct="1">
              <a:buFontTx/>
              <a:buChar char="•"/>
              <a:defRPr/>
            </a:pPr>
            <a:r>
              <a:rPr lang="en-GB" altLang="en-US" sz="600" dirty="0">
                <a:cs typeface="Times New Roman" panose="02020603050405020304" pitchFamily="18" charset="0"/>
              </a:rPr>
              <a:t>This is an example of HARVARD referencing of BOOKS, if more than 3 authors are involved, just name one + ‘et al’.</a:t>
            </a:r>
          </a:p>
          <a:p>
            <a:pPr eaLnBrk="1" hangingPunct="1">
              <a:defRPr/>
            </a:pPr>
            <a:endParaRPr lang="en-GB" altLang="en-US" sz="800" dirty="0"/>
          </a:p>
          <a:p>
            <a:pPr marL="228600" indent="-228600" algn="just" eaLnBrk="1" hangingPunct="1">
              <a:defRPr/>
            </a:pPr>
            <a:endParaRPr lang="en-GB" altLang="en-US" sz="600" dirty="0">
              <a:cs typeface="Times New Roman" panose="02020603050405020304" pitchFamily="18" charset="0"/>
            </a:endParaRPr>
          </a:p>
          <a:p>
            <a:pPr marL="228600" indent="-228600" algn="just" eaLnBrk="1" hangingPunct="1">
              <a:defRPr/>
            </a:pPr>
            <a:endParaRPr lang="en-GB" altLang="en-US" sz="600" dirty="0">
              <a:cs typeface="Times New Roman" panose="02020603050405020304" pitchFamily="18" charset="0"/>
            </a:endParaRPr>
          </a:p>
        </p:txBody>
      </p:sp>
    </p:spTree>
    <p:extLst>
      <p:ext uri="{BB962C8B-B14F-4D97-AF65-F5344CB8AC3E}">
        <p14:creationId xmlns:p14="http://schemas.microsoft.com/office/powerpoint/2010/main" val="34583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EFD55C-6507-448E-AA79-9A55207042E2}" type="slidenum">
              <a:rPr lang="en-GB" altLang="en-US" sz="1200" smtClean="0"/>
              <a:pPr/>
              <a:t>29</a:t>
            </a:fld>
            <a:endParaRPr lang="en-GB"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GB" altLang="en-US" sz="600"/>
              <a:t>JOURNALS</a:t>
            </a:r>
          </a:p>
          <a:p>
            <a:pPr eaLnBrk="1" hangingPunct="1">
              <a:buFontTx/>
              <a:buChar char="•"/>
            </a:pPr>
            <a:r>
              <a:rPr lang="en-GB" altLang="en-US" sz="600"/>
              <a:t>Author in capitals</a:t>
            </a:r>
          </a:p>
          <a:p>
            <a:pPr eaLnBrk="1" hangingPunct="1">
              <a:buFontTx/>
              <a:buChar char="•"/>
            </a:pPr>
            <a:r>
              <a:rPr lang="en-GB" altLang="en-US" sz="600"/>
              <a:t>Title of the journal italicised</a:t>
            </a:r>
          </a:p>
          <a:p>
            <a:pPr eaLnBrk="1" hangingPunct="1">
              <a:buFontTx/>
              <a:buChar char="•"/>
            </a:pPr>
            <a:r>
              <a:rPr lang="en-GB" altLang="en-US" sz="600"/>
              <a:t>Online/ accessed in square brackets</a:t>
            </a:r>
          </a:p>
          <a:p>
            <a:pPr eaLnBrk="1" hangingPunct="1">
              <a:buFontTx/>
              <a:buChar char="•"/>
            </a:pPr>
            <a:r>
              <a:rPr lang="en-GB" altLang="en-US" sz="600"/>
              <a:t>Journal volume, part number or month in brackets, followed by page numbers</a:t>
            </a:r>
          </a:p>
          <a:p>
            <a:pPr eaLnBrk="1" hangingPunct="1"/>
            <a:r>
              <a:rPr lang="en-GB" altLang="en-US" sz="600"/>
              <a:t>WEBSITE</a:t>
            </a:r>
          </a:p>
          <a:p>
            <a:pPr eaLnBrk="1" hangingPunct="1">
              <a:buFontTx/>
              <a:buChar char="•"/>
            </a:pPr>
            <a:r>
              <a:rPr lang="en-GB" altLang="en-US" sz="600"/>
              <a:t>Website name (if no author available)</a:t>
            </a:r>
          </a:p>
          <a:p>
            <a:pPr eaLnBrk="1" hangingPunct="1">
              <a:buFontTx/>
              <a:buChar char="•"/>
            </a:pPr>
            <a:r>
              <a:rPr lang="en-GB" altLang="en-US" sz="600"/>
              <a:t>Article in italics</a:t>
            </a:r>
          </a:p>
          <a:p>
            <a:pPr eaLnBrk="1" hangingPunct="1">
              <a:buFontTx/>
              <a:buChar char="•"/>
            </a:pPr>
            <a:r>
              <a:rPr lang="en-GB" altLang="en-US" sz="600"/>
              <a:t>Date accessed in square brackets</a:t>
            </a:r>
          </a:p>
        </p:txBody>
      </p:sp>
    </p:spTree>
    <p:extLst>
      <p:ext uri="{BB962C8B-B14F-4D97-AF65-F5344CB8AC3E}">
        <p14:creationId xmlns:p14="http://schemas.microsoft.com/office/powerpoint/2010/main" val="377060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8AFC9C-A604-49F8-BB41-C7AE8F0E567D}" type="slidenum">
              <a:rPr lang="en-GB" smtClean="0"/>
              <a:t>32</a:t>
            </a:fld>
            <a:endParaRPr lang="en-GB"/>
          </a:p>
        </p:txBody>
      </p:sp>
    </p:spTree>
    <p:extLst>
      <p:ext uri="{BB962C8B-B14F-4D97-AF65-F5344CB8AC3E}">
        <p14:creationId xmlns:p14="http://schemas.microsoft.com/office/powerpoint/2010/main" val="216182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419D71D-970A-4ED5-B9F4-ED3C39737C32}"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D3D3D-9FE3-4219-AF83-B324631D0EB5}" type="slidenum">
              <a:rPr lang="en-GB" smtClean="0"/>
              <a:t>‹#›</a:t>
            </a:fld>
            <a:endParaRPr lang="en-GB"/>
          </a:p>
        </p:txBody>
      </p:sp>
    </p:spTree>
    <p:extLst>
      <p:ext uri="{BB962C8B-B14F-4D97-AF65-F5344CB8AC3E}">
        <p14:creationId xmlns:p14="http://schemas.microsoft.com/office/powerpoint/2010/main" val="251574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19D71D-970A-4ED5-B9F4-ED3C39737C32}"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D3D3D-9FE3-4219-AF83-B324631D0EB5}" type="slidenum">
              <a:rPr lang="en-GB" smtClean="0"/>
              <a:t>‹#›</a:t>
            </a:fld>
            <a:endParaRPr lang="en-GB"/>
          </a:p>
        </p:txBody>
      </p:sp>
    </p:spTree>
    <p:extLst>
      <p:ext uri="{BB962C8B-B14F-4D97-AF65-F5344CB8AC3E}">
        <p14:creationId xmlns:p14="http://schemas.microsoft.com/office/powerpoint/2010/main" val="157622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19D71D-970A-4ED5-B9F4-ED3C39737C32}"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D3D3D-9FE3-4219-AF83-B324631D0EB5}" type="slidenum">
              <a:rPr lang="en-GB" smtClean="0"/>
              <a:t>‹#›</a:t>
            </a:fld>
            <a:endParaRPr lang="en-GB"/>
          </a:p>
        </p:txBody>
      </p:sp>
    </p:spTree>
    <p:extLst>
      <p:ext uri="{BB962C8B-B14F-4D97-AF65-F5344CB8AC3E}">
        <p14:creationId xmlns:p14="http://schemas.microsoft.com/office/powerpoint/2010/main" val="420940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19D71D-970A-4ED5-B9F4-ED3C39737C32}"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D3D3D-9FE3-4219-AF83-B324631D0EB5}" type="slidenum">
              <a:rPr lang="en-GB" smtClean="0"/>
              <a:t>‹#›</a:t>
            </a:fld>
            <a:endParaRPr lang="en-GB"/>
          </a:p>
        </p:txBody>
      </p:sp>
    </p:spTree>
    <p:extLst>
      <p:ext uri="{BB962C8B-B14F-4D97-AF65-F5344CB8AC3E}">
        <p14:creationId xmlns:p14="http://schemas.microsoft.com/office/powerpoint/2010/main" val="172038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19D71D-970A-4ED5-B9F4-ED3C39737C32}"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5D3D3D-9FE3-4219-AF83-B324631D0EB5}" type="slidenum">
              <a:rPr lang="en-GB" smtClean="0"/>
              <a:t>‹#›</a:t>
            </a:fld>
            <a:endParaRPr lang="en-GB"/>
          </a:p>
        </p:txBody>
      </p:sp>
    </p:spTree>
    <p:extLst>
      <p:ext uri="{BB962C8B-B14F-4D97-AF65-F5344CB8AC3E}">
        <p14:creationId xmlns:p14="http://schemas.microsoft.com/office/powerpoint/2010/main" val="865692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19D71D-970A-4ED5-B9F4-ED3C39737C32}"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5D3D3D-9FE3-4219-AF83-B324631D0EB5}" type="slidenum">
              <a:rPr lang="en-GB" smtClean="0"/>
              <a:t>‹#›</a:t>
            </a:fld>
            <a:endParaRPr lang="en-GB"/>
          </a:p>
        </p:txBody>
      </p:sp>
    </p:spTree>
    <p:extLst>
      <p:ext uri="{BB962C8B-B14F-4D97-AF65-F5344CB8AC3E}">
        <p14:creationId xmlns:p14="http://schemas.microsoft.com/office/powerpoint/2010/main" val="312702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419D71D-970A-4ED5-B9F4-ED3C39737C32}"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5D3D3D-9FE3-4219-AF83-B324631D0EB5}" type="slidenum">
              <a:rPr lang="en-GB" smtClean="0"/>
              <a:t>‹#›</a:t>
            </a:fld>
            <a:endParaRPr lang="en-GB"/>
          </a:p>
        </p:txBody>
      </p:sp>
    </p:spTree>
    <p:extLst>
      <p:ext uri="{BB962C8B-B14F-4D97-AF65-F5344CB8AC3E}">
        <p14:creationId xmlns:p14="http://schemas.microsoft.com/office/powerpoint/2010/main" val="238910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19D71D-970A-4ED5-B9F4-ED3C39737C32}"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5D3D3D-9FE3-4219-AF83-B324631D0EB5}" type="slidenum">
              <a:rPr lang="en-GB" smtClean="0"/>
              <a:t>‹#›</a:t>
            </a:fld>
            <a:endParaRPr lang="en-GB"/>
          </a:p>
        </p:txBody>
      </p:sp>
    </p:spTree>
    <p:extLst>
      <p:ext uri="{BB962C8B-B14F-4D97-AF65-F5344CB8AC3E}">
        <p14:creationId xmlns:p14="http://schemas.microsoft.com/office/powerpoint/2010/main" val="309289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9D71D-970A-4ED5-B9F4-ED3C39737C32}"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5D3D3D-9FE3-4219-AF83-B324631D0EB5}" type="slidenum">
              <a:rPr lang="en-GB" smtClean="0"/>
              <a:t>‹#›</a:t>
            </a:fld>
            <a:endParaRPr lang="en-GB"/>
          </a:p>
        </p:txBody>
      </p:sp>
    </p:spTree>
    <p:extLst>
      <p:ext uri="{BB962C8B-B14F-4D97-AF65-F5344CB8AC3E}">
        <p14:creationId xmlns:p14="http://schemas.microsoft.com/office/powerpoint/2010/main" val="425227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19D71D-970A-4ED5-B9F4-ED3C39737C32}"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5D3D3D-9FE3-4219-AF83-B324631D0EB5}" type="slidenum">
              <a:rPr lang="en-GB" smtClean="0"/>
              <a:t>‹#›</a:t>
            </a:fld>
            <a:endParaRPr lang="en-GB"/>
          </a:p>
        </p:txBody>
      </p:sp>
    </p:spTree>
    <p:extLst>
      <p:ext uri="{BB962C8B-B14F-4D97-AF65-F5344CB8AC3E}">
        <p14:creationId xmlns:p14="http://schemas.microsoft.com/office/powerpoint/2010/main" val="421007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19D71D-970A-4ED5-B9F4-ED3C39737C32}"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5D3D3D-9FE3-4219-AF83-B324631D0EB5}" type="slidenum">
              <a:rPr lang="en-GB" smtClean="0"/>
              <a:t>‹#›</a:t>
            </a:fld>
            <a:endParaRPr lang="en-GB"/>
          </a:p>
        </p:txBody>
      </p:sp>
    </p:spTree>
    <p:extLst>
      <p:ext uri="{BB962C8B-B14F-4D97-AF65-F5344CB8AC3E}">
        <p14:creationId xmlns:p14="http://schemas.microsoft.com/office/powerpoint/2010/main" val="341921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9D71D-970A-4ED5-B9F4-ED3C39737C32}"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D3D3D-9FE3-4219-AF83-B324631D0EB5}" type="slidenum">
              <a:rPr lang="en-GB" smtClean="0"/>
              <a:t>‹#›</a:t>
            </a:fld>
            <a:endParaRPr lang="en-GB"/>
          </a:p>
        </p:txBody>
      </p:sp>
    </p:spTree>
    <p:extLst>
      <p:ext uri="{BB962C8B-B14F-4D97-AF65-F5344CB8AC3E}">
        <p14:creationId xmlns:p14="http://schemas.microsoft.com/office/powerpoint/2010/main" val="1573954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3-cS06MnVAhUERSYKHfYKDssQjRwIBw&amp;url=https://www.pinterest.com/pin/531635930997266429/&amp;psig=AFQjCNFM6WDagpxkyq1r4UgPMA_JB74b2w&amp;ust=1502356536757225"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news.bbc.co.uk/1/hi/business/7681569.st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emeraldinsight.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url?sa=i&amp;rct=j&amp;q=&amp;esrc=s&amp;source=images&amp;cd=&amp;cad=rja&amp;uact=8&amp;ved=0ahUKEwirjuntyavVAhVDvxQKHb6zB1EQjRwIBw&amp;url=http://www.mrwashburn.net/&amp;psig=AFQjCNF4XLTX-j0qQLFjvIBpyMxJU9xB2Q&amp;ust=150131754834026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descr="A person sitting at a table using a computer&#10;&#10;Description automatically generated">
            <a:extLst>
              <a:ext uri="{FF2B5EF4-FFF2-40B4-BE49-F238E27FC236}">
                <a16:creationId xmlns:a16="http://schemas.microsoft.com/office/drawing/2014/main" id="{3ED6B5D3-AB4B-4A0B-B21B-CAC1F5EAC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4297"/>
            <a:ext cx="12192000" cy="7208769"/>
          </a:xfrm>
          <a:prstGeom prst="rect">
            <a:avLst/>
          </a:prstGeom>
        </p:spPr>
      </p:pic>
      <p:sp>
        <p:nvSpPr>
          <p:cNvPr id="6" name="TextBox 5">
            <a:extLst>
              <a:ext uri="{FF2B5EF4-FFF2-40B4-BE49-F238E27FC236}">
                <a16:creationId xmlns:a16="http://schemas.microsoft.com/office/drawing/2014/main" id="{20B4261E-E1D1-4162-95D2-E0CD1FAE7F20}"/>
              </a:ext>
            </a:extLst>
          </p:cNvPr>
          <p:cNvSpPr txBox="1"/>
          <p:nvPr/>
        </p:nvSpPr>
        <p:spPr>
          <a:xfrm>
            <a:off x="5695521" y="622271"/>
            <a:ext cx="6398803" cy="1323439"/>
          </a:xfrm>
          <a:prstGeom prst="rect">
            <a:avLst/>
          </a:prstGeom>
          <a:solidFill>
            <a:schemeClr val="accent1">
              <a:lumMod val="60000"/>
              <a:lumOff val="40000"/>
              <a:alpha val="40000"/>
            </a:schemeClr>
          </a:solidFill>
        </p:spPr>
        <p:txBody>
          <a:bodyPr wrap="none" rtlCol="0">
            <a:spAutoFit/>
          </a:bodyPr>
          <a:lstStyle/>
          <a:p>
            <a:pPr algn="ctr"/>
            <a:r>
              <a:rPr lang="en-GB" sz="8000" b="1" dirty="0"/>
              <a:t>Research Skills</a:t>
            </a:r>
          </a:p>
        </p:txBody>
      </p:sp>
      <p:sp>
        <p:nvSpPr>
          <p:cNvPr id="7" name="TextBox 6">
            <a:extLst>
              <a:ext uri="{FF2B5EF4-FFF2-40B4-BE49-F238E27FC236}">
                <a16:creationId xmlns:a16="http://schemas.microsoft.com/office/drawing/2014/main" id="{02AFBC03-B5C4-4259-BF90-13C938404C30}"/>
              </a:ext>
            </a:extLst>
          </p:cNvPr>
          <p:cNvSpPr txBox="1"/>
          <p:nvPr/>
        </p:nvSpPr>
        <p:spPr>
          <a:xfrm>
            <a:off x="388302" y="3437236"/>
            <a:ext cx="4778872" cy="3323987"/>
          </a:xfrm>
          <a:prstGeom prst="rect">
            <a:avLst/>
          </a:prstGeom>
          <a:solidFill>
            <a:schemeClr val="accent1">
              <a:lumMod val="60000"/>
              <a:lumOff val="40000"/>
              <a:alpha val="53000"/>
            </a:schemeClr>
          </a:solidFill>
        </p:spPr>
        <p:txBody>
          <a:bodyPr wrap="none" rtlCol="0">
            <a:spAutoFit/>
          </a:bodyPr>
          <a:lstStyle/>
          <a:p>
            <a:pPr marL="1143000" indent="-1143000">
              <a:buAutoNum type="arabicParenR"/>
            </a:pPr>
            <a:r>
              <a:rPr lang="en-GB" sz="7000" b="1" dirty="0">
                <a:solidFill>
                  <a:srgbClr val="FF0000"/>
                </a:solidFill>
              </a:rPr>
              <a:t>Planning </a:t>
            </a:r>
          </a:p>
          <a:p>
            <a:pPr marL="1143000" indent="-1143000">
              <a:buAutoNum type="arabicParenR"/>
            </a:pPr>
            <a:r>
              <a:rPr lang="en-GB" sz="7000" b="1" dirty="0">
                <a:solidFill>
                  <a:srgbClr val="FFFF00"/>
                </a:solidFill>
              </a:rPr>
              <a:t>Locating</a:t>
            </a:r>
          </a:p>
          <a:p>
            <a:pPr marL="1143000" indent="-1143000">
              <a:buAutoNum type="arabicParenR"/>
            </a:pPr>
            <a:r>
              <a:rPr lang="en-GB" sz="7000" b="1" dirty="0">
                <a:solidFill>
                  <a:srgbClr val="0070C0"/>
                </a:solidFill>
              </a:rPr>
              <a:t>Using</a:t>
            </a:r>
          </a:p>
        </p:txBody>
      </p:sp>
    </p:spTree>
    <p:extLst>
      <p:ext uri="{BB962C8B-B14F-4D97-AF65-F5344CB8AC3E}">
        <p14:creationId xmlns:p14="http://schemas.microsoft.com/office/powerpoint/2010/main" val="270201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2236427" y="467728"/>
            <a:ext cx="7108869" cy="1323439"/>
          </a:xfrm>
          <a:prstGeom prst="rect">
            <a:avLst/>
          </a:prstGeom>
          <a:noFill/>
        </p:spPr>
        <p:txBody>
          <a:bodyPr wrap="none" rtlCol="0">
            <a:spAutoFit/>
          </a:bodyPr>
          <a:lstStyle/>
          <a:p>
            <a:r>
              <a:rPr lang="en-GB" sz="8000" b="1" dirty="0"/>
              <a:t>Physical Sources</a:t>
            </a:r>
          </a:p>
        </p:txBody>
      </p:sp>
      <p:sp>
        <p:nvSpPr>
          <p:cNvPr id="5" name="TextBox 4"/>
          <p:cNvSpPr txBox="1"/>
          <p:nvPr/>
        </p:nvSpPr>
        <p:spPr>
          <a:xfrm>
            <a:off x="6364224" y="2084832"/>
            <a:ext cx="5375446" cy="4401205"/>
          </a:xfrm>
          <a:prstGeom prst="rect">
            <a:avLst/>
          </a:prstGeom>
          <a:noFill/>
        </p:spPr>
        <p:txBody>
          <a:bodyPr wrap="none" rtlCol="0">
            <a:spAutoFit/>
          </a:bodyPr>
          <a:lstStyle/>
          <a:p>
            <a:pPr marL="571500" indent="-571500">
              <a:buFont typeface="Arial" panose="020B0604020202020204" pitchFamily="34" charset="0"/>
              <a:buChar char="•"/>
            </a:pPr>
            <a:r>
              <a:rPr lang="en-GB" sz="4000" b="1" dirty="0"/>
              <a:t>Reference Books</a:t>
            </a:r>
          </a:p>
          <a:p>
            <a:pPr marL="571500" indent="-571500">
              <a:buFont typeface="Arial" panose="020B0604020202020204" pitchFamily="34" charset="0"/>
              <a:buChar char="•"/>
            </a:pPr>
            <a:r>
              <a:rPr lang="en-GB" sz="4000" b="1" dirty="0"/>
              <a:t>Dictionaries</a:t>
            </a:r>
          </a:p>
          <a:p>
            <a:pPr marL="571500" indent="-571500">
              <a:buFont typeface="Arial" panose="020B0604020202020204" pitchFamily="34" charset="0"/>
              <a:buChar char="•"/>
            </a:pPr>
            <a:r>
              <a:rPr lang="en-GB" sz="4000" b="1" dirty="0"/>
              <a:t>Atlases and Almanacs</a:t>
            </a:r>
          </a:p>
          <a:p>
            <a:pPr marL="571500" indent="-571500">
              <a:buFont typeface="Arial" panose="020B0604020202020204" pitchFamily="34" charset="0"/>
              <a:buChar char="•"/>
            </a:pPr>
            <a:r>
              <a:rPr lang="en-GB" sz="4000" b="1" dirty="0"/>
              <a:t>Periodicals</a:t>
            </a:r>
          </a:p>
          <a:p>
            <a:pPr marL="571500" indent="-571500">
              <a:buFont typeface="Arial" panose="020B0604020202020204" pitchFamily="34" charset="0"/>
              <a:buChar char="•"/>
            </a:pPr>
            <a:r>
              <a:rPr lang="en-GB" sz="4000" b="1" dirty="0"/>
              <a:t>Primary Sources</a:t>
            </a:r>
          </a:p>
          <a:p>
            <a:pPr marL="571500" indent="-571500">
              <a:buFont typeface="Arial" panose="020B0604020202020204" pitchFamily="34" charset="0"/>
              <a:buChar char="•"/>
            </a:pPr>
            <a:r>
              <a:rPr lang="en-GB" sz="4000" b="1" dirty="0"/>
              <a:t>Television</a:t>
            </a:r>
          </a:p>
          <a:p>
            <a:pPr marL="571500" indent="-571500">
              <a:buFont typeface="Arial" panose="020B0604020202020204" pitchFamily="34" charset="0"/>
              <a:buChar char="•"/>
            </a:pPr>
            <a:r>
              <a:rPr lang="en-GB" sz="4000" b="1" dirty="0"/>
              <a:t>DVDs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97" y="2332401"/>
            <a:ext cx="5697146" cy="3906065"/>
          </a:xfrm>
          <a:prstGeom prst="rect">
            <a:avLst/>
          </a:prstGeom>
        </p:spPr>
      </p:pic>
    </p:spTree>
    <p:extLst>
      <p:ext uri="{BB962C8B-B14F-4D97-AF65-F5344CB8AC3E}">
        <p14:creationId xmlns:p14="http://schemas.microsoft.com/office/powerpoint/2010/main" val="330860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 name="Picture 9" descr="A screenshot of text&#10;&#10;Description automatically generated">
            <a:extLst>
              <a:ext uri="{FF2B5EF4-FFF2-40B4-BE49-F238E27FC236}">
                <a16:creationId xmlns:a16="http://schemas.microsoft.com/office/drawing/2014/main" id="{CFB21FED-1873-43CD-BB1B-F89B6653A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375" y="0"/>
            <a:ext cx="3857625" cy="685800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5277963F-9DAC-4AD1-8BB3-ABE45A20F0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34187" y="1643626"/>
            <a:ext cx="6858000" cy="3857625"/>
          </a:xfrm>
          <a:prstGeom prst="rect">
            <a:avLst/>
          </a:prstGeom>
        </p:spPr>
      </p:pic>
      <p:pic>
        <p:nvPicPr>
          <p:cNvPr id="14" name="Picture 13" descr="A close up of text on a white background&#10;&#10;Description automatically generated">
            <a:extLst>
              <a:ext uri="{FF2B5EF4-FFF2-40B4-BE49-F238E27FC236}">
                <a16:creationId xmlns:a16="http://schemas.microsoft.com/office/drawing/2014/main" id="{C393B94B-8810-4F2C-AA83-FF4AB9411B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10" y="0"/>
            <a:ext cx="3857625" cy="6858000"/>
          </a:xfrm>
          <a:prstGeom prst="rect">
            <a:avLst/>
          </a:prstGeom>
        </p:spPr>
      </p:pic>
      <p:pic>
        <p:nvPicPr>
          <p:cNvPr id="16" name="Picture 15" descr="A close up of text on a whiteboard&#10;&#10;Description automatically generated">
            <a:extLst>
              <a:ext uri="{FF2B5EF4-FFF2-40B4-BE49-F238E27FC236}">
                <a16:creationId xmlns:a16="http://schemas.microsoft.com/office/drawing/2014/main" id="{9A05449E-3661-4EAC-878A-85159A47AB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643554" y="1500188"/>
            <a:ext cx="6857999" cy="3857625"/>
          </a:xfrm>
          <a:prstGeom prst="rect">
            <a:avLst/>
          </a:prstGeom>
        </p:spPr>
      </p:pic>
      <p:sp>
        <p:nvSpPr>
          <p:cNvPr id="2" name="TextBox 1">
            <a:extLst>
              <a:ext uri="{FF2B5EF4-FFF2-40B4-BE49-F238E27FC236}">
                <a16:creationId xmlns:a16="http://schemas.microsoft.com/office/drawing/2014/main" id="{7D3DDA81-57BF-4932-8A52-4D9484804EC7}"/>
              </a:ext>
            </a:extLst>
          </p:cNvPr>
          <p:cNvSpPr txBox="1"/>
          <p:nvPr/>
        </p:nvSpPr>
        <p:spPr>
          <a:xfrm flipH="1">
            <a:off x="583601" y="322729"/>
            <a:ext cx="3227131" cy="707886"/>
          </a:xfrm>
          <a:prstGeom prst="rect">
            <a:avLst/>
          </a:prstGeom>
          <a:noFill/>
        </p:spPr>
        <p:txBody>
          <a:bodyPr wrap="square" rtlCol="0">
            <a:spAutoFit/>
          </a:bodyPr>
          <a:lstStyle/>
          <a:p>
            <a:r>
              <a:rPr lang="en-GB" sz="4000" b="1" dirty="0">
                <a:solidFill>
                  <a:srgbClr val="FF0000"/>
                </a:solidFill>
              </a:rPr>
              <a:t>Contents page</a:t>
            </a:r>
          </a:p>
        </p:txBody>
      </p:sp>
      <p:sp>
        <p:nvSpPr>
          <p:cNvPr id="7" name="TextBox 6">
            <a:extLst>
              <a:ext uri="{FF2B5EF4-FFF2-40B4-BE49-F238E27FC236}">
                <a16:creationId xmlns:a16="http://schemas.microsoft.com/office/drawing/2014/main" id="{1269C2BD-2E91-435F-928F-504D88CA5E0A}"/>
              </a:ext>
            </a:extLst>
          </p:cNvPr>
          <p:cNvSpPr txBox="1"/>
          <p:nvPr/>
        </p:nvSpPr>
        <p:spPr>
          <a:xfrm flipH="1">
            <a:off x="4274723" y="322729"/>
            <a:ext cx="3227131" cy="1323439"/>
          </a:xfrm>
          <a:prstGeom prst="rect">
            <a:avLst/>
          </a:prstGeom>
          <a:noFill/>
        </p:spPr>
        <p:txBody>
          <a:bodyPr wrap="square" rtlCol="0">
            <a:spAutoFit/>
          </a:bodyPr>
          <a:lstStyle/>
          <a:p>
            <a:pPr algn="ctr"/>
            <a:r>
              <a:rPr lang="en-GB" sz="4000" b="1" dirty="0">
                <a:solidFill>
                  <a:srgbClr val="FF0000"/>
                </a:solidFill>
              </a:rPr>
              <a:t>Appendices page</a:t>
            </a:r>
          </a:p>
        </p:txBody>
      </p:sp>
      <p:sp>
        <p:nvSpPr>
          <p:cNvPr id="8" name="TextBox 7">
            <a:extLst>
              <a:ext uri="{FF2B5EF4-FFF2-40B4-BE49-F238E27FC236}">
                <a16:creationId xmlns:a16="http://schemas.microsoft.com/office/drawing/2014/main" id="{AFDB0593-FA75-46E0-B830-8E136DC6F828}"/>
              </a:ext>
            </a:extLst>
          </p:cNvPr>
          <p:cNvSpPr txBox="1"/>
          <p:nvPr/>
        </p:nvSpPr>
        <p:spPr>
          <a:xfrm flipH="1">
            <a:off x="8649621" y="322729"/>
            <a:ext cx="3227131" cy="707886"/>
          </a:xfrm>
          <a:prstGeom prst="rect">
            <a:avLst/>
          </a:prstGeom>
          <a:noFill/>
        </p:spPr>
        <p:txBody>
          <a:bodyPr wrap="square" rtlCol="0">
            <a:spAutoFit/>
          </a:bodyPr>
          <a:lstStyle/>
          <a:p>
            <a:pPr algn="ctr"/>
            <a:r>
              <a:rPr lang="en-GB" sz="4000" b="1" dirty="0">
                <a:solidFill>
                  <a:srgbClr val="FF0000"/>
                </a:solidFill>
              </a:rPr>
              <a:t>Index page</a:t>
            </a:r>
          </a:p>
        </p:txBody>
      </p:sp>
    </p:spTree>
    <p:extLst>
      <p:ext uri="{BB962C8B-B14F-4D97-AF65-F5344CB8AC3E}">
        <p14:creationId xmlns:p14="http://schemas.microsoft.com/office/powerpoint/2010/main" val="183641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273525" y="257887"/>
            <a:ext cx="11477053" cy="1169551"/>
          </a:xfrm>
          <a:prstGeom prst="rect">
            <a:avLst/>
          </a:prstGeom>
          <a:noFill/>
        </p:spPr>
        <p:txBody>
          <a:bodyPr wrap="none" rtlCol="0">
            <a:spAutoFit/>
          </a:bodyPr>
          <a:lstStyle/>
          <a:p>
            <a:r>
              <a:rPr lang="en-GB" sz="7000" b="1" dirty="0"/>
              <a:t>Internet &amp; Database searching</a:t>
            </a:r>
          </a:p>
        </p:txBody>
      </p:sp>
      <p:sp>
        <p:nvSpPr>
          <p:cNvPr id="5" name="TextBox 4"/>
          <p:cNvSpPr txBox="1"/>
          <p:nvPr/>
        </p:nvSpPr>
        <p:spPr>
          <a:xfrm>
            <a:off x="6648616" y="1796960"/>
            <a:ext cx="5339478" cy="3554819"/>
          </a:xfrm>
          <a:prstGeom prst="rect">
            <a:avLst/>
          </a:prstGeom>
          <a:noFill/>
        </p:spPr>
        <p:txBody>
          <a:bodyPr wrap="square" rtlCol="0">
            <a:spAutoFit/>
          </a:bodyPr>
          <a:lstStyle/>
          <a:p>
            <a:pPr marL="342900" indent="-342900">
              <a:buFont typeface="Arial" panose="020B0604020202020204" pitchFamily="34" charset="0"/>
              <a:buChar char="•"/>
            </a:pPr>
            <a:r>
              <a:rPr lang="en-GB" sz="2500" b="1" u="sng" dirty="0"/>
              <a:t>Database</a:t>
            </a:r>
            <a:r>
              <a:rPr lang="en-GB" sz="2500" b="1" dirty="0"/>
              <a:t>: A collection of records stored on a computer or computer system.</a:t>
            </a:r>
          </a:p>
          <a:p>
            <a:pPr marL="342900" indent="-342900">
              <a:buFont typeface="Arial" panose="020B0604020202020204" pitchFamily="34" charset="0"/>
              <a:buChar char="•"/>
            </a:pPr>
            <a:endParaRPr lang="en-GB" sz="2500" b="1" dirty="0"/>
          </a:p>
          <a:p>
            <a:pPr marL="342900" indent="-342900">
              <a:buFont typeface="Arial" panose="020B0604020202020204" pitchFamily="34" charset="0"/>
              <a:buChar char="•"/>
            </a:pPr>
            <a:r>
              <a:rPr lang="en-GB" sz="2500" b="1" dirty="0"/>
              <a:t>The secret to a successful search is to use ‘</a:t>
            </a:r>
            <a:r>
              <a:rPr lang="en-GB" sz="2500" b="1" u="sng" dirty="0"/>
              <a:t>keywords</a:t>
            </a:r>
            <a:r>
              <a:rPr lang="en-GB" sz="2500" b="1" dirty="0"/>
              <a:t>’.  </a:t>
            </a:r>
          </a:p>
          <a:p>
            <a:pPr marL="342900" indent="-342900">
              <a:buFont typeface="Arial" panose="020B0604020202020204" pitchFamily="34" charset="0"/>
              <a:buChar char="•"/>
            </a:pPr>
            <a:endParaRPr lang="en-GB" sz="2500" b="1" dirty="0"/>
          </a:p>
          <a:p>
            <a:pPr marL="342900" indent="-342900">
              <a:buFont typeface="Arial" panose="020B0604020202020204" pitchFamily="34" charset="0"/>
              <a:buChar char="•"/>
            </a:pPr>
            <a:r>
              <a:rPr lang="en-GB" sz="2500" b="1" dirty="0"/>
              <a:t>These are </a:t>
            </a:r>
            <a:r>
              <a:rPr lang="en-GB" sz="2500" b="1" i="1" dirty="0"/>
              <a:t>significant</a:t>
            </a:r>
            <a:r>
              <a:rPr lang="en-GB" sz="2500" b="1" dirty="0"/>
              <a:t> words taken from your research question.</a:t>
            </a:r>
          </a:p>
        </p:txBody>
      </p:sp>
      <p:pic>
        <p:nvPicPr>
          <p:cNvPr id="8" name="Picture 7"/>
          <p:cNvPicPr>
            <a:picLocks noChangeAspect="1"/>
          </p:cNvPicPr>
          <p:nvPr/>
        </p:nvPicPr>
        <p:blipFill>
          <a:blip r:embed="rId2"/>
          <a:stretch>
            <a:fillRect/>
          </a:stretch>
        </p:blipFill>
        <p:spPr>
          <a:xfrm>
            <a:off x="428592" y="1796960"/>
            <a:ext cx="6017274" cy="4706520"/>
          </a:xfrm>
          <a:prstGeom prst="rect">
            <a:avLst/>
          </a:prstGeom>
        </p:spPr>
      </p:pic>
    </p:spTree>
    <p:extLst>
      <p:ext uri="{BB962C8B-B14F-4D97-AF65-F5344CB8AC3E}">
        <p14:creationId xmlns:p14="http://schemas.microsoft.com/office/powerpoint/2010/main" val="55847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2594597" y="460549"/>
            <a:ext cx="7356373" cy="1323439"/>
          </a:xfrm>
          <a:prstGeom prst="rect">
            <a:avLst/>
          </a:prstGeom>
          <a:noFill/>
        </p:spPr>
        <p:txBody>
          <a:bodyPr wrap="none" rtlCol="0">
            <a:spAutoFit/>
          </a:bodyPr>
          <a:lstStyle/>
          <a:p>
            <a:r>
              <a:rPr lang="en-GB" sz="8000" b="1" dirty="0"/>
              <a:t>Searching Online</a:t>
            </a:r>
          </a:p>
        </p:txBody>
      </p:sp>
      <p:sp>
        <p:nvSpPr>
          <p:cNvPr id="6" name="TextBox 5"/>
          <p:cNvSpPr txBox="1"/>
          <p:nvPr/>
        </p:nvSpPr>
        <p:spPr>
          <a:xfrm>
            <a:off x="219456" y="1769420"/>
            <a:ext cx="6053327" cy="4785926"/>
          </a:xfrm>
          <a:prstGeom prst="rect">
            <a:avLst/>
          </a:prstGeom>
          <a:noFill/>
          <a:ln>
            <a:solidFill>
              <a:schemeClr val="tx1"/>
            </a:solidFill>
          </a:ln>
        </p:spPr>
        <p:txBody>
          <a:bodyPr wrap="square" rtlCol="0">
            <a:spAutoFit/>
          </a:bodyPr>
          <a:lstStyle/>
          <a:p>
            <a:r>
              <a:rPr lang="en-GB" sz="1900" b="1" u="sng" dirty="0"/>
              <a:t>Domain names</a:t>
            </a:r>
          </a:p>
          <a:p>
            <a:r>
              <a:rPr lang="en-GB" sz="1900" b="1" dirty="0"/>
              <a:t>Clues to types of website are found in domain names.</a:t>
            </a:r>
          </a:p>
          <a:p>
            <a:pPr marL="342900" indent="-342900">
              <a:buFont typeface="Arial" panose="020B0604020202020204" pitchFamily="34" charset="0"/>
              <a:buChar char="•"/>
            </a:pPr>
            <a:r>
              <a:rPr lang="en-GB" sz="1900" b="1" dirty="0"/>
              <a:t>.com= commercial site</a:t>
            </a:r>
          </a:p>
          <a:p>
            <a:pPr marL="342900" indent="-342900">
              <a:buFont typeface="Arial" panose="020B0604020202020204" pitchFamily="34" charset="0"/>
              <a:buChar char="•"/>
            </a:pPr>
            <a:r>
              <a:rPr lang="en-GB" sz="1900" b="1" dirty="0"/>
              <a:t>.</a:t>
            </a:r>
            <a:r>
              <a:rPr lang="en-GB" sz="1900" b="1" dirty="0" err="1"/>
              <a:t>gov</a:t>
            </a:r>
            <a:r>
              <a:rPr lang="en-GB" sz="1900" b="1" dirty="0"/>
              <a:t>= government site</a:t>
            </a:r>
          </a:p>
          <a:p>
            <a:pPr marL="342900" indent="-342900">
              <a:buFont typeface="Arial" panose="020B0604020202020204" pitchFamily="34" charset="0"/>
              <a:buChar char="•"/>
            </a:pPr>
            <a:r>
              <a:rPr lang="en-GB" sz="1900" b="1" dirty="0"/>
              <a:t>.org= organisation (non-commercial)</a:t>
            </a:r>
          </a:p>
          <a:p>
            <a:pPr marL="342900" indent="-342900">
              <a:buFont typeface="Arial" panose="020B0604020202020204" pitchFamily="34" charset="0"/>
              <a:buChar char="•"/>
            </a:pPr>
            <a:r>
              <a:rPr lang="en-GB" sz="1900" b="1" dirty="0"/>
              <a:t>.ac= university</a:t>
            </a:r>
          </a:p>
          <a:p>
            <a:pPr marL="342900" indent="-342900">
              <a:buFont typeface="Arial" panose="020B0604020202020204" pitchFamily="34" charset="0"/>
              <a:buChar char="•"/>
            </a:pPr>
            <a:r>
              <a:rPr lang="en-GB" sz="1900" b="1" dirty="0" err="1"/>
              <a:t>.net</a:t>
            </a:r>
            <a:r>
              <a:rPr lang="en-GB" sz="1900" b="1" dirty="0"/>
              <a:t>= network service provider, Internet admin site</a:t>
            </a:r>
          </a:p>
          <a:p>
            <a:pPr marL="342900" indent="-342900">
              <a:buFont typeface="Arial" panose="020B0604020202020204" pitchFamily="34" charset="0"/>
              <a:buChar char="•"/>
            </a:pPr>
            <a:endParaRPr lang="en-GB" sz="1900" b="1" dirty="0"/>
          </a:p>
          <a:p>
            <a:r>
              <a:rPr lang="en-GB" sz="1900" b="1" u="sng" dirty="0"/>
              <a:t>International sites</a:t>
            </a:r>
          </a:p>
          <a:p>
            <a:r>
              <a:rPr lang="en-GB" sz="1900" b="1" dirty="0"/>
              <a:t>Sites based in a particular country often have two letters after the name of the site, e.g. ‘www.asthma.org.uk’. </a:t>
            </a:r>
          </a:p>
          <a:p>
            <a:r>
              <a:rPr lang="en-GB" sz="1900" b="1" dirty="0" err="1"/>
              <a:t>cn</a:t>
            </a:r>
            <a:r>
              <a:rPr lang="en-GB" sz="1900" b="1" dirty="0"/>
              <a:t>= China</a:t>
            </a:r>
          </a:p>
          <a:p>
            <a:r>
              <a:rPr lang="en-GB" sz="1900" b="1" dirty="0" err="1"/>
              <a:t>jp</a:t>
            </a:r>
            <a:r>
              <a:rPr lang="en-GB" sz="1900" b="1" dirty="0"/>
              <a:t>= Japan</a:t>
            </a:r>
          </a:p>
          <a:p>
            <a:r>
              <a:rPr lang="en-GB" sz="1900" b="1" dirty="0" err="1"/>
              <a:t>fr</a:t>
            </a:r>
            <a:r>
              <a:rPr lang="en-GB" sz="1900" b="1" dirty="0"/>
              <a:t>= France</a:t>
            </a:r>
          </a:p>
          <a:p>
            <a:r>
              <a:rPr lang="en-GB" sz="1900" b="1" dirty="0"/>
              <a:t>de= Germany</a:t>
            </a:r>
          </a:p>
          <a:p>
            <a:endParaRPr lang="en-GB" sz="2000" b="1" dirty="0"/>
          </a:p>
        </p:txBody>
      </p:sp>
      <p:sp>
        <p:nvSpPr>
          <p:cNvPr id="7" name="TextBox 6"/>
          <p:cNvSpPr txBox="1"/>
          <p:nvPr/>
        </p:nvSpPr>
        <p:spPr>
          <a:xfrm>
            <a:off x="6473952" y="2139696"/>
            <a:ext cx="4989178" cy="4185761"/>
          </a:xfrm>
          <a:prstGeom prst="rect">
            <a:avLst/>
          </a:prstGeom>
          <a:noFill/>
          <a:ln>
            <a:solidFill>
              <a:schemeClr val="tx1"/>
            </a:solidFill>
          </a:ln>
        </p:spPr>
        <p:txBody>
          <a:bodyPr wrap="square" rtlCol="0">
            <a:spAutoFit/>
          </a:bodyPr>
          <a:lstStyle/>
          <a:p>
            <a:r>
              <a:rPr lang="en-GB" sz="1900" b="1" u="sng" dirty="0"/>
              <a:t>Searching</a:t>
            </a:r>
          </a:p>
          <a:p>
            <a:pPr marL="285750" indent="-285750">
              <a:buFont typeface="Arial" panose="020B0604020202020204" pitchFamily="34" charset="0"/>
              <a:buChar char="•"/>
            </a:pPr>
            <a:r>
              <a:rPr lang="en-GB" sz="1900" b="1" dirty="0"/>
              <a:t>Look at the heading and basic summaries</a:t>
            </a:r>
          </a:p>
          <a:p>
            <a:endParaRPr lang="en-GB" sz="1900" b="1" dirty="0"/>
          </a:p>
          <a:p>
            <a:pPr marL="285750" indent="-285750">
              <a:buFont typeface="Arial" panose="020B0604020202020204" pitchFamily="34" charset="0"/>
              <a:buChar char="•"/>
            </a:pPr>
            <a:r>
              <a:rPr lang="en-GB" sz="1900" b="1" dirty="0"/>
              <a:t>Copy/ bookmark the URL or Web address, to revisit and reference.</a:t>
            </a:r>
          </a:p>
          <a:p>
            <a:pPr marL="285750" indent="-285750">
              <a:buFont typeface="Arial" panose="020B0604020202020204" pitchFamily="34" charset="0"/>
              <a:buChar char="•"/>
            </a:pPr>
            <a:endParaRPr lang="en-GB" sz="1900" b="1" u="sng" dirty="0"/>
          </a:p>
          <a:p>
            <a:pPr marL="285750" indent="-285750">
              <a:buFont typeface="Arial" panose="020B0604020202020204" pitchFamily="34" charset="0"/>
              <a:buChar char="•"/>
            </a:pPr>
            <a:r>
              <a:rPr lang="en-GB" sz="1900" b="1" dirty="0"/>
              <a:t>Use quotation marks when searching for phrases or groups of words, for example: “history hula hoops”</a:t>
            </a:r>
          </a:p>
          <a:p>
            <a:r>
              <a:rPr lang="en-GB" sz="1900" b="1" dirty="0"/>
              <a:t>      “</a:t>
            </a:r>
            <a:r>
              <a:rPr lang="en-GB" sz="1900" b="1" dirty="0" err="1"/>
              <a:t>rio</a:t>
            </a:r>
            <a:r>
              <a:rPr lang="en-GB" sz="1900" b="1" dirty="0"/>
              <a:t> de </a:t>
            </a:r>
            <a:r>
              <a:rPr lang="en-GB" sz="1900" b="1" dirty="0" err="1"/>
              <a:t>janeiro</a:t>
            </a:r>
            <a:r>
              <a:rPr lang="en-GB" sz="1900" b="1" dirty="0"/>
              <a:t>”</a:t>
            </a:r>
          </a:p>
          <a:p>
            <a:pPr marL="285750" indent="-285750">
              <a:buFont typeface="Arial" panose="020B0604020202020204" pitchFamily="34" charset="0"/>
              <a:buChar char="•"/>
            </a:pPr>
            <a:endParaRPr lang="en-GB" sz="1900" b="1" dirty="0"/>
          </a:p>
          <a:p>
            <a:pPr marL="285750" indent="-285750">
              <a:buFont typeface="Arial" panose="020B0604020202020204" pitchFamily="34" charset="0"/>
              <a:buChar char="•"/>
            </a:pPr>
            <a:r>
              <a:rPr lang="en-GB" sz="1900" b="1" dirty="0"/>
              <a:t>Do not include words such as “the”, “and”, “or”, “of”.</a:t>
            </a:r>
          </a:p>
          <a:p>
            <a:pPr marL="285750" indent="-285750">
              <a:buFont typeface="Arial" panose="020B0604020202020204" pitchFamily="34" charset="0"/>
              <a:buChar char="•"/>
            </a:pPr>
            <a:endParaRPr lang="en-GB" sz="1900" b="1" dirty="0"/>
          </a:p>
        </p:txBody>
      </p:sp>
    </p:spTree>
    <p:extLst>
      <p:ext uri="{BB962C8B-B14F-4D97-AF65-F5344CB8AC3E}">
        <p14:creationId xmlns:p14="http://schemas.microsoft.com/office/powerpoint/2010/main" val="186228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2500854" y="504779"/>
            <a:ext cx="7839647" cy="1015663"/>
          </a:xfrm>
          <a:prstGeom prst="rect">
            <a:avLst/>
          </a:prstGeom>
          <a:noFill/>
        </p:spPr>
        <p:txBody>
          <a:bodyPr wrap="none" rtlCol="0">
            <a:spAutoFit/>
          </a:bodyPr>
          <a:lstStyle/>
          <a:p>
            <a:r>
              <a:rPr lang="en-GB" sz="6000" b="1" dirty="0"/>
              <a:t>Reading for Information</a:t>
            </a:r>
          </a:p>
        </p:txBody>
      </p:sp>
      <p:sp>
        <p:nvSpPr>
          <p:cNvPr id="5" name="TextBox 4"/>
          <p:cNvSpPr txBox="1"/>
          <p:nvPr/>
        </p:nvSpPr>
        <p:spPr>
          <a:xfrm>
            <a:off x="474177" y="1871480"/>
            <a:ext cx="5946501" cy="4401205"/>
          </a:xfrm>
          <a:prstGeom prst="rect">
            <a:avLst/>
          </a:prstGeom>
          <a:noFill/>
        </p:spPr>
        <p:txBody>
          <a:bodyPr wrap="square" rtlCol="0">
            <a:spAutoFit/>
          </a:bodyPr>
          <a:lstStyle/>
          <a:p>
            <a:r>
              <a:rPr lang="en-GB" sz="2000" b="1" u="sng" dirty="0"/>
              <a:t>Skimming</a:t>
            </a:r>
            <a:r>
              <a:rPr lang="en-GB" sz="2000" b="1" dirty="0"/>
              <a:t>  Read first and last paragraphs quickly to get a summary of the topic (newspaper/ film review reading)</a:t>
            </a:r>
          </a:p>
          <a:p>
            <a:endParaRPr lang="en-GB" sz="2000" b="1" dirty="0"/>
          </a:p>
          <a:p>
            <a:r>
              <a:rPr lang="en-GB" sz="2000" b="1" u="sng" dirty="0"/>
              <a:t>Scanning</a:t>
            </a:r>
            <a:r>
              <a:rPr lang="en-GB" sz="2000" b="1" dirty="0"/>
              <a:t>  Each line, middle of the page, looking for your keywords.</a:t>
            </a:r>
          </a:p>
          <a:p>
            <a:endParaRPr lang="en-GB" sz="2000" b="1" dirty="0"/>
          </a:p>
          <a:p>
            <a:r>
              <a:rPr lang="en-GB" sz="2000" b="1" u="sng" dirty="0"/>
              <a:t>Keywords</a:t>
            </a:r>
            <a:r>
              <a:rPr lang="en-GB" sz="2000" b="1" dirty="0"/>
              <a:t>  Relevant words to the subject being studied, e.g. ‘Rainforest’ (tropical, rainfall, forestation, humidity) names, places, dates. </a:t>
            </a:r>
          </a:p>
          <a:p>
            <a:endParaRPr lang="en-GB" sz="2000" b="1" dirty="0"/>
          </a:p>
          <a:p>
            <a:r>
              <a:rPr lang="en-GB" sz="2000" b="1" i="1" dirty="0"/>
              <a:t>Extract keywords from your question and your ‘mind map’ then highlight/ underline relevant words or passages.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678" y="1637455"/>
            <a:ext cx="5532782" cy="4869256"/>
          </a:xfrm>
          <a:prstGeom prst="rect">
            <a:avLst/>
          </a:prstGeom>
        </p:spPr>
      </p:pic>
    </p:spTree>
    <p:extLst>
      <p:ext uri="{BB962C8B-B14F-4D97-AF65-F5344CB8AC3E}">
        <p14:creationId xmlns:p14="http://schemas.microsoft.com/office/powerpoint/2010/main" val="2916233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Box 4"/>
          <p:cNvSpPr txBox="1"/>
          <p:nvPr/>
        </p:nvSpPr>
        <p:spPr>
          <a:xfrm>
            <a:off x="565425" y="857453"/>
            <a:ext cx="5218032" cy="1323439"/>
          </a:xfrm>
          <a:prstGeom prst="rect">
            <a:avLst/>
          </a:prstGeom>
          <a:noFill/>
        </p:spPr>
        <p:txBody>
          <a:bodyPr wrap="none" rtlCol="0">
            <a:spAutoFit/>
          </a:bodyPr>
          <a:lstStyle/>
          <a:p>
            <a:r>
              <a:rPr lang="en-GB" sz="8000" b="1" dirty="0">
                <a:solidFill>
                  <a:schemeClr val="bg1"/>
                </a:solidFill>
              </a:rPr>
              <a:t>Note-taking</a:t>
            </a:r>
          </a:p>
        </p:txBody>
      </p:sp>
      <p:sp>
        <p:nvSpPr>
          <p:cNvPr id="6" name="TextBox 5"/>
          <p:cNvSpPr txBox="1"/>
          <p:nvPr/>
        </p:nvSpPr>
        <p:spPr>
          <a:xfrm>
            <a:off x="406401" y="2942272"/>
            <a:ext cx="6766560" cy="3539430"/>
          </a:xfrm>
          <a:prstGeom prst="rect">
            <a:avLst/>
          </a:prstGeom>
          <a:noFill/>
        </p:spPr>
        <p:txBody>
          <a:bodyPr wrap="square" rtlCol="0">
            <a:spAutoFit/>
          </a:bodyPr>
          <a:lstStyle/>
          <a:p>
            <a:r>
              <a:rPr lang="en-GB" sz="2800" b="1" u="sng" dirty="0">
                <a:solidFill>
                  <a:schemeClr val="bg1"/>
                </a:solidFill>
              </a:rPr>
              <a:t>Why take notes?</a:t>
            </a:r>
          </a:p>
          <a:p>
            <a:pPr marL="285750" indent="-285750">
              <a:buFont typeface="Arial" panose="020B0604020202020204" pitchFamily="34" charset="0"/>
              <a:buChar char="•"/>
            </a:pPr>
            <a:r>
              <a:rPr lang="en-GB" sz="2800" b="1" dirty="0">
                <a:solidFill>
                  <a:schemeClr val="bg1"/>
                </a:solidFill>
              </a:rPr>
              <a:t>Remember what you’ve learned.</a:t>
            </a:r>
          </a:p>
          <a:p>
            <a:pPr marL="285750" indent="-285750">
              <a:buFont typeface="Arial" panose="020B0604020202020204" pitchFamily="34" charset="0"/>
              <a:buChar char="•"/>
            </a:pPr>
            <a:r>
              <a:rPr lang="en-GB" sz="2800" b="1" dirty="0">
                <a:solidFill>
                  <a:schemeClr val="bg1"/>
                </a:solidFill>
              </a:rPr>
              <a:t>Ensure you understand what you’ve written.</a:t>
            </a:r>
          </a:p>
          <a:p>
            <a:pPr marL="285750" indent="-285750">
              <a:buFont typeface="Arial" panose="020B0604020202020204" pitchFamily="34" charset="0"/>
              <a:buChar char="•"/>
            </a:pPr>
            <a:r>
              <a:rPr lang="en-GB" sz="2800" b="1" dirty="0">
                <a:solidFill>
                  <a:schemeClr val="bg1"/>
                </a:solidFill>
              </a:rPr>
              <a:t>Keep track of information (for your bibliography).</a:t>
            </a:r>
          </a:p>
          <a:p>
            <a:pPr marL="285750" indent="-285750">
              <a:buFont typeface="Arial" panose="020B0604020202020204" pitchFamily="34" charset="0"/>
              <a:buChar char="•"/>
            </a:pPr>
            <a:r>
              <a:rPr lang="en-GB" sz="2800" b="1" dirty="0">
                <a:solidFill>
                  <a:schemeClr val="bg1"/>
                </a:solidFill>
              </a:rPr>
              <a:t>Avoids Plagiarism.</a:t>
            </a:r>
          </a:p>
          <a:p>
            <a:pPr marL="285750" indent="-285750">
              <a:buFont typeface="Arial" panose="020B0604020202020204" pitchFamily="34" charset="0"/>
              <a:buChar char="•"/>
            </a:pPr>
            <a:r>
              <a:rPr lang="en-GB" sz="2800" b="1" dirty="0">
                <a:solidFill>
                  <a:schemeClr val="bg1"/>
                </a:solidFill>
              </a:rPr>
              <a:t>Shows how hard you’ve worked!</a:t>
            </a:r>
          </a:p>
        </p:txBody>
      </p:sp>
      <p:sp>
        <p:nvSpPr>
          <p:cNvPr id="7" name="TextBox 6"/>
          <p:cNvSpPr txBox="1"/>
          <p:nvPr/>
        </p:nvSpPr>
        <p:spPr>
          <a:xfrm>
            <a:off x="7378496" y="3750328"/>
            <a:ext cx="5252010" cy="2785378"/>
          </a:xfrm>
          <a:prstGeom prst="rect">
            <a:avLst/>
          </a:prstGeom>
          <a:noFill/>
        </p:spPr>
        <p:txBody>
          <a:bodyPr wrap="square" rtlCol="0">
            <a:spAutoFit/>
          </a:bodyPr>
          <a:lstStyle/>
          <a:p>
            <a:r>
              <a:rPr lang="en-GB" sz="2500" b="1" dirty="0">
                <a:solidFill>
                  <a:schemeClr val="bg1"/>
                </a:solidFill>
              </a:rPr>
              <a:t>Format:</a:t>
            </a:r>
          </a:p>
          <a:p>
            <a:pPr marL="285750" indent="-285750">
              <a:buFont typeface="Arial" panose="020B0604020202020204" pitchFamily="34" charset="0"/>
              <a:buChar char="•"/>
            </a:pPr>
            <a:r>
              <a:rPr lang="en-GB" sz="2500" b="1" dirty="0">
                <a:solidFill>
                  <a:schemeClr val="bg1"/>
                </a:solidFill>
              </a:rPr>
              <a:t>Short/ Concise</a:t>
            </a:r>
          </a:p>
          <a:p>
            <a:pPr marL="285750" indent="-285750">
              <a:buFont typeface="Arial" panose="020B0604020202020204" pitchFamily="34" charset="0"/>
              <a:buChar char="•"/>
            </a:pPr>
            <a:r>
              <a:rPr lang="en-GB" sz="2500" b="1" dirty="0">
                <a:solidFill>
                  <a:schemeClr val="bg1"/>
                </a:solidFill>
              </a:rPr>
              <a:t>Bullet points</a:t>
            </a:r>
          </a:p>
          <a:p>
            <a:pPr marL="285750" indent="-285750">
              <a:buFont typeface="Arial" panose="020B0604020202020204" pitchFamily="34" charset="0"/>
              <a:buChar char="•"/>
            </a:pPr>
            <a:r>
              <a:rPr lang="en-GB" sz="2500" b="1" dirty="0">
                <a:solidFill>
                  <a:schemeClr val="bg1"/>
                </a:solidFill>
              </a:rPr>
              <a:t>Quotes</a:t>
            </a:r>
          </a:p>
          <a:p>
            <a:pPr marL="285750" indent="-285750">
              <a:buFont typeface="Arial" panose="020B0604020202020204" pitchFamily="34" charset="0"/>
              <a:buChar char="•"/>
            </a:pPr>
            <a:r>
              <a:rPr lang="en-GB" sz="2500" b="1" dirty="0">
                <a:solidFill>
                  <a:schemeClr val="bg1"/>
                </a:solidFill>
              </a:rPr>
              <a:t>Organised (by colour in a Word doc?)</a:t>
            </a:r>
          </a:p>
          <a:p>
            <a:pPr marL="285750" indent="-285750">
              <a:buFont typeface="Arial" panose="020B0604020202020204" pitchFamily="34" charset="0"/>
              <a:buChar char="•"/>
            </a:pPr>
            <a:r>
              <a:rPr lang="en-GB" sz="2500" b="1" dirty="0">
                <a:solidFill>
                  <a:schemeClr val="bg1"/>
                </a:solidFill>
              </a:rPr>
              <a:t>Fact cards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481" y="1419512"/>
            <a:ext cx="5715000" cy="2066925"/>
          </a:xfrm>
          <a:prstGeom prst="rect">
            <a:avLst/>
          </a:prstGeom>
        </p:spPr>
      </p:pic>
    </p:spTree>
    <p:extLst>
      <p:ext uri="{BB962C8B-B14F-4D97-AF65-F5344CB8AC3E}">
        <p14:creationId xmlns:p14="http://schemas.microsoft.com/office/powerpoint/2010/main" val="344072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p:cNvSpPr txBox="1"/>
          <p:nvPr/>
        </p:nvSpPr>
        <p:spPr>
          <a:xfrm>
            <a:off x="3828666" y="350651"/>
            <a:ext cx="4594528" cy="1323439"/>
          </a:xfrm>
          <a:prstGeom prst="rect">
            <a:avLst/>
          </a:prstGeom>
          <a:noFill/>
        </p:spPr>
        <p:txBody>
          <a:bodyPr wrap="none" rtlCol="0">
            <a:spAutoFit/>
          </a:bodyPr>
          <a:lstStyle/>
          <a:p>
            <a:r>
              <a:rPr lang="en-GB" sz="8000" b="1" dirty="0">
                <a:solidFill>
                  <a:schemeClr val="bg1"/>
                </a:solidFill>
              </a:rPr>
              <a:t>Plagiarism</a:t>
            </a:r>
          </a:p>
        </p:txBody>
      </p:sp>
      <p:sp>
        <p:nvSpPr>
          <p:cNvPr id="5" name="TextBox 4"/>
          <p:cNvSpPr txBox="1"/>
          <p:nvPr/>
        </p:nvSpPr>
        <p:spPr>
          <a:xfrm>
            <a:off x="233680" y="1770187"/>
            <a:ext cx="6905737" cy="1323439"/>
          </a:xfrm>
          <a:prstGeom prst="rect">
            <a:avLst/>
          </a:prstGeom>
          <a:noFill/>
          <a:ln>
            <a:solidFill>
              <a:schemeClr val="bg1"/>
            </a:solidFill>
          </a:ln>
        </p:spPr>
        <p:txBody>
          <a:bodyPr wrap="none" rtlCol="0">
            <a:spAutoFit/>
          </a:bodyPr>
          <a:lstStyle/>
          <a:p>
            <a:pPr marL="285750" indent="-285750">
              <a:buFont typeface="Arial" panose="020B0604020202020204" pitchFamily="34" charset="0"/>
              <a:buChar char="•"/>
            </a:pPr>
            <a:r>
              <a:rPr lang="en-GB" sz="2000" b="1" dirty="0">
                <a:solidFill>
                  <a:schemeClr val="bg1"/>
                </a:solidFill>
              </a:rPr>
              <a:t>Copying someone else’s work and passing it off as your own.</a:t>
            </a:r>
          </a:p>
          <a:p>
            <a:pPr marL="285750" indent="-285750">
              <a:buFont typeface="Arial" panose="020B0604020202020204" pitchFamily="34" charset="0"/>
              <a:buChar char="•"/>
            </a:pPr>
            <a:r>
              <a:rPr lang="en-GB" sz="2000" b="1" dirty="0">
                <a:solidFill>
                  <a:schemeClr val="bg1"/>
                </a:solidFill>
              </a:rPr>
              <a:t>Copying straight from books.</a:t>
            </a:r>
          </a:p>
          <a:p>
            <a:pPr marL="285750" indent="-285750">
              <a:buFont typeface="Arial" panose="020B0604020202020204" pitchFamily="34" charset="0"/>
              <a:buChar char="•"/>
            </a:pPr>
            <a:r>
              <a:rPr lang="en-GB" sz="2000" b="1" dirty="0">
                <a:solidFill>
                  <a:schemeClr val="bg1"/>
                </a:solidFill>
              </a:rPr>
              <a:t>Copy and Pasting from the internet.</a:t>
            </a:r>
          </a:p>
          <a:p>
            <a:pPr marL="285750" indent="-285750">
              <a:buFont typeface="Arial" panose="020B0604020202020204" pitchFamily="34" charset="0"/>
              <a:buChar char="•"/>
            </a:pPr>
            <a:endParaRPr lang="en-GB" sz="2000" b="1" dirty="0">
              <a:solidFill>
                <a:schemeClr val="bg1"/>
              </a:solidFill>
            </a:endParaRPr>
          </a:p>
        </p:txBody>
      </p:sp>
      <p:sp>
        <p:nvSpPr>
          <p:cNvPr id="6" name="TextBox 5"/>
          <p:cNvSpPr txBox="1"/>
          <p:nvPr/>
        </p:nvSpPr>
        <p:spPr>
          <a:xfrm>
            <a:off x="233680" y="3271538"/>
            <a:ext cx="2788920" cy="923330"/>
          </a:xfrm>
          <a:prstGeom prst="rect">
            <a:avLst/>
          </a:prstGeom>
          <a:noFill/>
        </p:spPr>
        <p:txBody>
          <a:bodyPr wrap="square" rtlCol="0">
            <a:spAutoFit/>
          </a:bodyPr>
          <a:lstStyle/>
          <a:p>
            <a:r>
              <a:rPr lang="en-GB" b="1" i="1" dirty="0">
                <a:solidFill>
                  <a:schemeClr val="bg1"/>
                </a:solidFill>
              </a:rPr>
              <a:t>Your teacher wants to hear what YOU know and what YOU think.</a:t>
            </a:r>
          </a:p>
        </p:txBody>
      </p:sp>
      <p:sp>
        <p:nvSpPr>
          <p:cNvPr id="7" name="TextBox 6"/>
          <p:cNvSpPr txBox="1"/>
          <p:nvPr/>
        </p:nvSpPr>
        <p:spPr>
          <a:xfrm>
            <a:off x="3479801" y="3271538"/>
            <a:ext cx="3629160" cy="1200329"/>
          </a:xfrm>
          <a:prstGeom prst="rect">
            <a:avLst/>
          </a:prstGeom>
          <a:noFill/>
        </p:spPr>
        <p:txBody>
          <a:bodyPr wrap="square" rtlCol="0">
            <a:spAutoFit/>
          </a:bodyPr>
          <a:lstStyle/>
          <a:p>
            <a:r>
              <a:rPr lang="en-GB" b="1" i="1" dirty="0">
                <a:solidFill>
                  <a:schemeClr val="bg1"/>
                </a:solidFill>
              </a:rPr>
              <a:t>You wouldn’t steal someone else’s things or answers in an exams so why would you steal their thoughts?</a:t>
            </a:r>
          </a:p>
        </p:txBody>
      </p:sp>
      <p:sp>
        <p:nvSpPr>
          <p:cNvPr id="8" name="TextBox 7"/>
          <p:cNvSpPr txBox="1"/>
          <p:nvPr/>
        </p:nvSpPr>
        <p:spPr>
          <a:xfrm>
            <a:off x="233680" y="4809882"/>
            <a:ext cx="11267440" cy="1631216"/>
          </a:xfrm>
          <a:prstGeom prst="rect">
            <a:avLst/>
          </a:prstGeom>
          <a:noFill/>
        </p:spPr>
        <p:txBody>
          <a:bodyPr wrap="square" rtlCol="0">
            <a:spAutoFit/>
          </a:bodyPr>
          <a:lstStyle/>
          <a:p>
            <a:r>
              <a:rPr lang="en-GB" sz="2000" b="1" dirty="0">
                <a:solidFill>
                  <a:schemeClr val="bg1"/>
                </a:solidFill>
              </a:rPr>
              <a:t>Plagiarism is NOT the use of </a:t>
            </a:r>
            <a:r>
              <a:rPr lang="en-GB" sz="2000" b="1" u="sng" dirty="0">
                <a:solidFill>
                  <a:schemeClr val="bg1"/>
                </a:solidFill>
              </a:rPr>
              <a:t>common facts </a:t>
            </a:r>
            <a:r>
              <a:rPr lang="en-GB" sz="2000" b="1" dirty="0">
                <a:solidFill>
                  <a:schemeClr val="bg1"/>
                </a:solidFill>
              </a:rPr>
              <a:t>that everyone knows:</a:t>
            </a:r>
          </a:p>
          <a:p>
            <a:r>
              <a:rPr lang="en-GB" sz="2000" b="1" dirty="0">
                <a:solidFill>
                  <a:srgbClr val="FFFF00"/>
                </a:solidFill>
              </a:rPr>
              <a:t>Common known fact: </a:t>
            </a:r>
            <a:r>
              <a:rPr lang="en-GB" sz="2000" b="1" dirty="0">
                <a:solidFill>
                  <a:schemeClr val="bg1"/>
                </a:solidFill>
              </a:rPr>
              <a:t>The River Amazon in South America is the largest river in the world by volume.</a:t>
            </a:r>
            <a:endParaRPr lang="en-GB" sz="2000" b="1" dirty="0">
              <a:solidFill>
                <a:srgbClr val="FFFF00"/>
              </a:solidFill>
            </a:endParaRPr>
          </a:p>
          <a:p>
            <a:r>
              <a:rPr lang="en-GB" sz="2000" b="1" dirty="0">
                <a:solidFill>
                  <a:srgbClr val="FFFF00"/>
                </a:solidFill>
              </a:rPr>
              <a:t>Fact taken from a source: </a:t>
            </a:r>
            <a:r>
              <a:rPr lang="en-GB" sz="2000" b="1" dirty="0">
                <a:solidFill>
                  <a:schemeClr val="bg1"/>
                </a:solidFill>
              </a:rPr>
              <a:t>At the mouth of the River Amazon, 4.2 million cubic feet of water empties into the ocean per second. (Taken from “How Great is the Amazon River” </a:t>
            </a:r>
            <a:r>
              <a:rPr lang="en-GB" sz="2000" b="1" u="sng" dirty="0">
                <a:solidFill>
                  <a:schemeClr val="bg1"/>
                </a:solidFill>
              </a:rPr>
              <a:t>http://www.extremescience.com/amazon-river.htm  </a:t>
            </a:r>
            <a:endParaRPr lang="en-GB" sz="2000" b="1" dirty="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00" y="1930491"/>
            <a:ext cx="4222496" cy="3166871"/>
          </a:xfrm>
          <a:prstGeom prst="rect">
            <a:avLst/>
          </a:prstGeom>
        </p:spPr>
      </p:pic>
    </p:spTree>
    <p:extLst>
      <p:ext uri="{BB962C8B-B14F-4D97-AF65-F5344CB8AC3E}">
        <p14:creationId xmlns:p14="http://schemas.microsoft.com/office/powerpoint/2010/main" val="71241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p:cNvSpPr txBox="1"/>
          <p:nvPr/>
        </p:nvSpPr>
        <p:spPr>
          <a:xfrm>
            <a:off x="2726081" y="283272"/>
            <a:ext cx="6455357" cy="1015663"/>
          </a:xfrm>
          <a:prstGeom prst="rect">
            <a:avLst/>
          </a:prstGeom>
          <a:noFill/>
        </p:spPr>
        <p:txBody>
          <a:bodyPr wrap="none" rtlCol="0">
            <a:spAutoFit/>
          </a:bodyPr>
          <a:lstStyle/>
          <a:p>
            <a:r>
              <a:rPr lang="en-GB" sz="6000" b="1" u="sng" dirty="0">
                <a:solidFill>
                  <a:schemeClr val="bg1"/>
                </a:solidFill>
              </a:rPr>
              <a:t>Avoiding</a:t>
            </a:r>
            <a:r>
              <a:rPr lang="en-GB" sz="6000" b="1" dirty="0">
                <a:solidFill>
                  <a:schemeClr val="bg1"/>
                </a:solidFill>
              </a:rPr>
              <a:t> Plagiarism</a:t>
            </a:r>
          </a:p>
        </p:txBody>
      </p:sp>
      <p:sp>
        <p:nvSpPr>
          <p:cNvPr id="5" name="TextBox 4"/>
          <p:cNvSpPr txBox="1"/>
          <p:nvPr/>
        </p:nvSpPr>
        <p:spPr>
          <a:xfrm>
            <a:off x="508000" y="1463040"/>
            <a:ext cx="10891520" cy="4770537"/>
          </a:xfrm>
          <a:prstGeom prst="rect">
            <a:avLst/>
          </a:prstGeom>
          <a:noFill/>
        </p:spPr>
        <p:txBody>
          <a:bodyPr wrap="square" rtlCol="0">
            <a:spAutoFit/>
          </a:bodyPr>
          <a:lstStyle/>
          <a:p>
            <a:r>
              <a:rPr lang="en-GB" sz="1900" b="1" u="sng" dirty="0">
                <a:solidFill>
                  <a:srgbClr val="FFFF00"/>
                </a:solidFill>
              </a:rPr>
              <a:t>Take careful notes:</a:t>
            </a:r>
          </a:p>
          <a:p>
            <a:pPr marL="285750" indent="-285750">
              <a:buFont typeface="Arial" panose="020B0604020202020204" pitchFamily="34" charset="0"/>
              <a:buChar char="•"/>
            </a:pPr>
            <a:r>
              <a:rPr lang="en-GB" sz="1900" b="1" dirty="0">
                <a:solidFill>
                  <a:schemeClr val="bg1"/>
                </a:solidFill>
              </a:rPr>
              <a:t>Write down where you read something and what page it was on.</a:t>
            </a:r>
          </a:p>
          <a:p>
            <a:pPr marL="285750" indent="-285750">
              <a:buFont typeface="Arial" panose="020B0604020202020204" pitchFamily="34" charset="0"/>
              <a:buChar char="•"/>
            </a:pPr>
            <a:r>
              <a:rPr lang="en-GB" sz="1900" b="1" dirty="0">
                <a:solidFill>
                  <a:schemeClr val="bg1"/>
                </a:solidFill>
              </a:rPr>
              <a:t>Write your notes as you read.</a:t>
            </a:r>
          </a:p>
          <a:p>
            <a:r>
              <a:rPr lang="en-GB" sz="1900" b="1" u="sng" dirty="0">
                <a:solidFill>
                  <a:srgbClr val="FFFF00"/>
                </a:solidFill>
              </a:rPr>
              <a:t>Give credit where it is due:</a:t>
            </a:r>
          </a:p>
          <a:p>
            <a:pPr marL="285750" indent="-285750">
              <a:buFont typeface="Arial" panose="020B0604020202020204" pitchFamily="34" charset="0"/>
              <a:buChar char="•"/>
            </a:pPr>
            <a:r>
              <a:rPr lang="en-GB" sz="1900" b="1" dirty="0">
                <a:solidFill>
                  <a:schemeClr val="bg1"/>
                </a:solidFill>
              </a:rPr>
              <a:t>If you agree with something in a book, you can use a phrase such as: “As Jane Austen says…”  This lets the teacher know who the thoughts belong to.</a:t>
            </a:r>
          </a:p>
          <a:p>
            <a:pPr marL="285750" indent="-285750">
              <a:buFont typeface="Arial" panose="020B0604020202020204" pitchFamily="34" charset="0"/>
              <a:buChar char="•"/>
            </a:pPr>
            <a:r>
              <a:rPr lang="en-GB" sz="1900" b="1" dirty="0">
                <a:solidFill>
                  <a:schemeClr val="bg1"/>
                </a:solidFill>
              </a:rPr>
              <a:t>When writing your bibliography and footnotes, include more than is strictly necessary.</a:t>
            </a:r>
          </a:p>
          <a:p>
            <a:r>
              <a:rPr lang="en-GB" sz="1900" b="1" u="sng" dirty="0">
                <a:solidFill>
                  <a:srgbClr val="FFFF00"/>
                </a:solidFill>
              </a:rPr>
              <a:t>Use quotation marks:</a:t>
            </a:r>
          </a:p>
          <a:p>
            <a:pPr marL="285750" indent="-285750">
              <a:buFont typeface="Arial" panose="020B0604020202020204" pitchFamily="34" charset="0"/>
              <a:buChar char="•"/>
            </a:pPr>
            <a:r>
              <a:rPr lang="en-GB" sz="1900" b="1" dirty="0">
                <a:solidFill>
                  <a:schemeClr val="bg1"/>
                </a:solidFill>
              </a:rPr>
              <a:t>If directly quoting from a source, use quotation marks.</a:t>
            </a:r>
          </a:p>
          <a:p>
            <a:pPr marL="285750" indent="-285750">
              <a:buFont typeface="Arial" panose="020B0604020202020204" pitchFamily="34" charset="0"/>
              <a:buChar char="•"/>
            </a:pPr>
            <a:r>
              <a:rPr lang="en-GB" sz="1900" b="1" dirty="0">
                <a:solidFill>
                  <a:schemeClr val="bg1"/>
                </a:solidFill>
              </a:rPr>
              <a:t>Make sure the quote includes the information about where you took it from.</a:t>
            </a:r>
          </a:p>
          <a:p>
            <a:pPr marL="285750" indent="-285750">
              <a:buFont typeface="Arial" panose="020B0604020202020204" pitchFamily="34" charset="0"/>
              <a:buChar char="•"/>
            </a:pPr>
            <a:r>
              <a:rPr lang="en-GB" sz="1900" b="1" dirty="0">
                <a:solidFill>
                  <a:schemeClr val="bg1"/>
                </a:solidFill>
              </a:rPr>
              <a:t>Quotations can save your word count!</a:t>
            </a:r>
          </a:p>
          <a:p>
            <a:r>
              <a:rPr lang="en-GB" sz="1900" b="1" u="sng" dirty="0">
                <a:solidFill>
                  <a:srgbClr val="FFFF00"/>
                </a:solidFill>
              </a:rPr>
              <a:t>Protect yourself:</a:t>
            </a:r>
          </a:p>
          <a:p>
            <a:pPr marL="342900" indent="-342900">
              <a:buFont typeface="Arial" panose="020B0604020202020204" pitchFamily="34" charset="0"/>
              <a:buChar char="•"/>
            </a:pPr>
            <a:r>
              <a:rPr lang="en-GB" sz="1900" b="1" dirty="0">
                <a:solidFill>
                  <a:schemeClr val="bg1"/>
                </a:solidFill>
              </a:rPr>
              <a:t>Be sure to give yourself enough time to complete your project, that way you won’t be tempted to take shortcuts.</a:t>
            </a:r>
          </a:p>
          <a:p>
            <a:pPr marL="342900" indent="-342900">
              <a:buFont typeface="Arial" panose="020B0604020202020204" pitchFamily="34" charset="0"/>
              <a:buChar char="•"/>
            </a:pPr>
            <a:r>
              <a:rPr lang="en-GB" sz="1900" b="1" dirty="0">
                <a:solidFill>
                  <a:schemeClr val="bg1"/>
                </a:solidFill>
              </a:rPr>
              <a:t>Keep drafts of your papers- sometimes a researcher can be unfairly accused of plagiarising. If you have copies of your notes, you can prove that the thoughts are your own.</a:t>
            </a:r>
          </a:p>
        </p:txBody>
      </p:sp>
    </p:spTree>
    <p:extLst>
      <p:ext uri="{BB962C8B-B14F-4D97-AF65-F5344CB8AC3E}">
        <p14:creationId xmlns:p14="http://schemas.microsoft.com/office/powerpoint/2010/main" val="281724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026" name="Picture 2" descr="Image result for footnotes">
            <a:extLst>
              <a:ext uri="{FF2B5EF4-FFF2-40B4-BE49-F238E27FC236}">
                <a16:creationId xmlns:a16="http://schemas.microsoft.com/office/drawing/2014/main" id="{A1440C9F-0A23-4806-8146-038B27B72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11" y="1216879"/>
            <a:ext cx="10618178" cy="44242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5FE9FF-DDA7-42AD-B4FF-8C13922E2ACA}"/>
              </a:ext>
            </a:extLst>
          </p:cNvPr>
          <p:cNvSpPr txBox="1"/>
          <p:nvPr/>
        </p:nvSpPr>
        <p:spPr>
          <a:xfrm flipH="1">
            <a:off x="4693919" y="206828"/>
            <a:ext cx="3402877" cy="784830"/>
          </a:xfrm>
          <a:prstGeom prst="rect">
            <a:avLst/>
          </a:prstGeom>
          <a:noFill/>
        </p:spPr>
        <p:txBody>
          <a:bodyPr wrap="square" rtlCol="0">
            <a:spAutoFit/>
          </a:bodyPr>
          <a:lstStyle/>
          <a:p>
            <a:r>
              <a:rPr lang="en-GB" sz="4500" b="1" dirty="0">
                <a:solidFill>
                  <a:srgbClr val="FFFF00"/>
                </a:solidFill>
              </a:rPr>
              <a:t>Footnotes</a:t>
            </a:r>
          </a:p>
        </p:txBody>
      </p:sp>
    </p:spTree>
    <p:extLst>
      <p:ext uri="{BB962C8B-B14F-4D97-AF65-F5344CB8AC3E}">
        <p14:creationId xmlns:p14="http://schemas.microsoft.com/office/powerpoint/2010/main" val="286594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083" y="285827"/>
            <a:ext cx="9620226" cy="6405605"/>
          </a:xfrm>
          <a:prstGeom prst="rect">
            <a:avLst/>
          </a:prstGeom>
        </p:spPr>
      </p:pic>
    </p:spTree>
    <p:extLst>
      <p:ext uri="{BB962C8B-B14F-4D97-AF65-F5344CB8AC3E}">
        <p14:creationId xmlns:p14="http://schemas.microsoft.com/office/powerpoint/2010/main" val="98480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5391485" y="2210765"/>
            <a:ext cx="6086285" cy="4108817"/>
          </a:xfrm>
          <a:prstGeom prst="rect">
            <a:avLst/>
          </a:prstGeom>
          <a:noFill/>
        </p:spPr>
        <p:txBody>
          <a:bodyPr wrap="square" rtlCol="0">
            <a:spAutoFit/>
          </a:bodyPr>
          <a:lstStyle/>
          <a:p>
            <a:pPr marL="285750" indent="-285750">
              <a:buFont typeface="Arial" panose="020B0604020202020204" pitchFamily="34" charset="0"/>
              <a:buChar char="•"/>
            </a:pPr>
            <a:r>
              <a:rPr lang="en-GB" sz="2500" b="1" dirty="0">
                <a:solidFill>
                  <a:schemeClr val="bg1"/>
                </a:solidFill>
              </a:rPr>
              <a:t>A jumble of disorganised information can lead to: </a:t>
            </a:r>
          </a:p>
          <a:p>
            <a:pPr marL="285750" indent="-285750">
              <a:buFont typeface="Arial" panose="020B0604020202020204" pitchFamily="34" charset="0"/>
              <a:buChar char="•"/>
            </a:pPr>
            <a:endParaRPr lang="en-GB" sz="2500" b="1" dirty="0">
              <a:solidFill>
                <a:schemeClr val="bg1"/>
              </a:solidFill>
            </a:endParaRPr>
          </a:p>
          <a:p>
            <a:pPr marL="285750" indent="-285750">
              <a:buFont typeface="Arial" panose="020B0604020202020204" pitchFamily="34" charset="0"/>
              <a:buChar char="•"/>
            </a:pPr>
            <a:r>
              <a:rPr lang="en-GB" sz="2500" b="1" dirty="0">
                <a:solidFill>
                  <a:schemeClr val="bg1"/>
                </a:solidFill>
              </a:rPr>
              <a:t>Errors (inadequate fact-checking)</a:t>
            </a:r>
          </a:p>
          <a:p>
            <a:pPr marL="285750" indent="-285750">
              <a:buFont typeface="Arial" panose="020B0604020202020204" pitchFamily="34" charset="0"/>
              <a:buChar char="•"/>
            </a:pPr>
            <a:r>
              <a:rPr lang="en-GB" sz="2500" b="1" dirty="0">
                <a:solidFill>
                  <a:schemeClr val="bg1"/>
                </a:solidFill>
              </a:rPr>
              <a:t>Plagiarism (accidental, no referencing)</a:t>
            </a:r>
          </a:p>
          <a:p>
            <a:pPr marL="285750" indent="-285750">
              <a:buFont typeface="Arial" panose="020B0604020202020204" pitchFamily="34" charset="0"/>
              <a:buChar char="•"/>
            </a:pPr>
            <a:r>
              <a:rPr lang="en-GB" sz="2500" b="1" dirty="0">
                <a:solidFill>
                  <a:schemeClr val="bg1"/>
                </a:solidFill>
              </a:rPr>
              <a:t>Duplication (unwittingly revisiting sites or journal articles)</a:t>
            </a:r>
          </a:p>
          <a:p>
            <a:pPr marL="285750" indent="-285750">
              <a:buFont typeface="Arial" panose="020B0604020202020204" pitchFamily="34" charset="0"/>
              <a:buChar char="•"/>
            </a:pPr>
            <a:r>
              <a:rPr lang="en-GB" sz="2500" b="1" dirty="0">
                <a:solidFill>
                  <a:schemeClr val="bg1"/>
                </a:solidFill>
              </a:rPr>
              <a:t>Wasted time (correcting mistakes, rewriting, restructuring, see ‘duplication’)</a:t>
            </a:r>
          </a:p>
          <a:p>
            <a:pPr marL="285750" indent="-285750">
              <a:buFont typeface="Arial" panose="020B0604020202020204" pitchFamily="34" charset="0"/>
              <a:buChar char="•"/>
            </a:pPr>
            <a:endParaRPr lang="en-GB" b="1" dirty="0">
              <a:solidFill>
                <a:schemeClr val="bg1"/>
              </a:solidFill>
            </a:endParaRPr>
          </a:p>
          <a:p>
            <a:endParaRPr lang="en-GB"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53" y="2888795"/>
            <a:ext cx="4257675" cy="2857500"/>
          </a:xfrm>
          <a:prstGeom prst="rect">
            <a:avLst/>
          </a:prstGeom>
        </p:spPr>
      </p:pic>
      <p:sp>
        <p:nvSpPr>
          <p:cNvPr id="3" name="TextBox 2"/>
          <p:cNvSpPr txBox="1"/>
          <p:nvPr/>
        </p:nvSpPr>
        <p:spPr>
          <a:xfrm>
            <a:off x="2189408" y="579549"/>
            <a:ext cx="8165184" cy="1631216"/>
          </a:xfrm>
          <a:prstGeom prst="rect">
            <a:avLst/>
          </a:prstGeom>
          <a:noFill/>
        </p:spPr>
        <p:txBody>
          <a:bodyPr wrap="none" rtlCol="0">
            <a:spAutoFit/>
          </a:bodyPr>
          <a:lstStyle/>
          <a:p>
            <a:r>
              <a:rPr lang="en-GB" sz="10000" b="1" dirty="0">
                <a:solidFill>
                  <a:schemeClr val="bg1"/>
                </a:solidFill>
              </a:rPr>
              <a:t>Get Organised!</a:t>
            </a:r>
          </a:p>
        </p:txBody>
      </p:sp>
    </p:spTree>
    <p:extLst>
      <p:ext uri="{BB962C8B-B14F-4D97-AF65-F5344CB8AC3E}">
        <p14:creationId xmlns:p14="http://schemas.microsoft.com/office/powerpoint/2010/main" val="4259907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p:cNvSpPr txBox="1"/>
          <p:nvPr/>
        </p:nvSpPr>
        <p:spPr>
          <a:xfrm>
            <a:off x="3899437" y="167425"/>
            <a:ext cx="3632726" cy="1323439"/>
          </a:xfrm>
          <a:prstGeom prst="rect">
            <a:avLst/>
          </a:prstGeom>
          <a:noFill/>
        </p:spPr>
        <p:txBody>
          <a:bodyPr wrap="none" rtlCol="0">
            <a:spAutoFit/>
          </a:bodyPr>
          <a:lstStyle/>
          <a:p>
            <a:r>
              <a:rPr lang="en-GB" sz="8000" b="1" dirty="0">
                <a:solidFill>
                  <a:schemeClr val="bg1"/>
                </a:solidFill>
              </a:rPr>
              <a:t>Quoting</a:t>
            </a:r>
          </a:p>
        </p:txBody>
      </p:sp>
      <p:sp>
        <p:nvSpPr>
          <p:cNvPr id="5" name="TextBox 4"/>
          <p:cNvSpPr txBox="1"/>
          <p:nvPr/>
        </p:nvSpPr>
        <p:spPr>
          <a:xfrm>
            <a:off x="406400" y="1302633"/>
            <a:ext cx="11216640" cy="5416868"/>
          </a:xfrm>
          <a:prstGeom prst="rect">
            <a:avLst/>
          </a:prstGeom>
          <a:noFill/>
        </p:spPr>
        <p:txBody>
          <a:bodyPr wrap="square" rtlCol="0">
            <a:spAutoFit/>
          </a:bodyPr>
          <a:lstStyle/>
          <a:p>
            <a:r>
              <a:rPr lang="en-GB" sz="2000" dirty="0">
                <a:solidFill>
                  <a:srgbClr val="FFFF00"/>
                </a:solidFill>
              </a:rPr>
              <a:t>D</a:t>
            </a:r>
            <a:r>
              <a:rPr lang="en-GB" sz="2000" b="1" dirty="0">
                <a:solidFill>
                  <a:srgbClr val="FFFF00"/>
                </a:solidFill>
              </a:rPr>
              <a:t>irect Quotation</a:t>
            </a:r>
          </a:p>
          <a:p>
            <a:r>
              <a:rPr lang="en-GB" sz="1700" b="1" dirty="0">
                <a:solidFill>
                  <a:schemeClr val="bg1"/>
                </a:solidFill>
              </a:rPr>
              <a:t>“The Troubles are rooted in the split between the Protestant and Catholic communities” (Allan, 2004)</a:t>
            </a:r>
          </a:p>
          <a:p>
            <a:endParaRPr lang="en-GB" sz="1700" b="1" dirty="0">
              <a:solidFill>
                <a:srgbClr val="FF0000"/>
              </a:solidFill>
            </a:endParaRPr>
          </a:p>
          <a:p>
            <a:r>
              <a:rPr lang="en-GB" sz="2000" b="1" dirty="0">
                <a:solidFill>
                  <a:srgbClr val="FFFF00"/>
                </a:solidFill>
              </a:rPr>
              <a:t>Paraphrasing</a:t>
            </a:r>
          </a:p>
          <a:p>
            <a:r>
              <a:rPr lang="en-GB" sz="1700" b="1" dirty="0">
                <a:solidFill>
                  <a:schemeClr val="bg1"/>
                </a:solidFill>
              </a:rPr>
              <a:t>Restatements of information put into your own words.</a:t>
            </a:r>
          </a:p>
          <a:p>
            <a:r>
              <a:rPr lang="en-GB" sz="1700" b="1" u="sng" dirty="0">
                <a:solidFill>
                  <a:schemeClr val="bg1"/>
                </a:solidFill>
              </a:rPr>
              <a:t>Text:</a:t>
            </a:r>
          </a:p>
          <a:p>
            <a:r>
              <a:rPr lang="en-GB" sz="1700" b="1" i="1" dirty="0">
                <a:solidFill>
                  <a:schemeClr val="bg1"/>
                </a:solidFill>
              </a:rPr>
              <a:t>“The Troubles are rooted in the split between the Protestant and Catholic communities, which can be traced back at least four hundred years.”</a:t>
            </a:r>
          </a:p>
          <a:p>
            <a:r>
              <a:rPr lang="en-GB" sz="1700" b="1" u="sng" dirty="0">
                <a:solidFill>
                  <a:schemeClr val="bg1"/>
                </a:solidFill>
              </a:rPr>
              <a:t>Paraphrased text:</a:t>
            </a:r>
          </a:p>
          <a:p>
            <a:r>
              <a:rPr lang="en-GB" sz="1700" b="1" dirty="0">
                <a:solidFill>
                  <a:schemeClr val="bg1"/>
                </a:solidFill>
              </a:rPr>
              <a:t>Allan (2004, p27) identifies the split between Protestants and Catholics as traced back four hundred years. (Allan, 2004)</a:t>
            </a:r>
          </a:p>
          <a:p>
            <a:endParaRPr lang="en-GB" sz="1700" b="1" dirty="0"/>
          </a:p>
          <a:p>
            <a:r>
              <a:rPr lang="en-GB" sz="2000" b="1" dirty="0">
                <a:solidFill>
                  <a:srgbClr val="FFFF00"/>
                </a:solidFill>
              </a:rPr>
              <a:t>Summarise</a:t>
            </a:r>
          </a:p>
          <a:p>
            <a:r>
              <a:rPr lang="en-GB" sz="1700" b="1" dirty="0">
                <a:solidFill>
                  <a:schemeClr val="bg1"/>
                </a:solidFill>
              </a:rPr>
              <a:t>A summary combines information into fewer words.</a:t>
            </a:r>
          </a:p>
          <a:p>
            <a:r>
              <a:rPr lang="en-GB" sz="1700" b="1" u="sng" dirty="0">
                <a:solidFill>
                  <a:schemeClr val="bg1"/>
                </a:solidFill>
              </a:rPr>
              <a:t>Text:</a:t>
            </a:r>
            <a:r>
              <a:rPr lang="en-GB" sz="1700" b="1" dirty="0">
                <a:solidFill>
                  <a:schemeClr val="bg1"/>
                </a:solidFill>
              </a:rPr>
              <a:t> </a:t>
            </a:r>
          </a:p>
          <a:p>
            <a:r>
              <a:rPr lang="en-GB" sz="1700" b="1" i="1" dirty="0">
                <a:solidFill>
                  <a:schemeClr val="bg1"/>
                </a:solidFill>
              </a:rPr>
              <a:t>“Following an unsuccessful rebellion against British rule, Scottish Protestant settlers were deliberately moved to Ireland on the orders of the British King. They were ‘planted’, or settled in Ulster, the region where the rebellion had been centred.”</a:t>
            </a:r>
          </a:p>
          <a:p>
            <a:r>
              <a:rPr lang="en-GB" sz="1700" b="1" u="sng" dirty="0">
                <a:solidFill>
                  <a:schemeClr val="bg1"/>
                </a:solidFill>
              </a:rPr>
              <a:t>Summarised text:</a:t>
            </a:r>
          </a:p>
          <a:p>
            <a:r>
              <a:rPr lang="en-GB" sz="1700" b="1" dirty="0">
                <a:solidFill>
                  <a:schemeClr val="bg1"/>
                </a:solidFill>
              </a:rPr>
              <a:t>The British King moved Scottish Protestant settlers to Ulster, a region of Ireland. (Allan, 2004)</a:t>
            </a:r>
          </a:p>
          <a:p>
            <a:endParaRPr lang="en-GB" sz="1700" b="1" dirty="0">
              <a:solidFill>
                <a:schemeClr val="bg1"/>
              </a:solidFill>
            </a:endParaRPr>
          </a:p>
          <a:p>
            <a:r>
              <a:rPr lang="en-GB" sz="1700" dirty="0">
                <a:solidFill>
                  <a:schemeClr val="bg1"/>
                </a:solidFill>
              </a:rPr>
              <a:t>Text taken from ‘The Troubles in Northern Ireland’ by Tony Allan, Heinemann Library, 2004.</a:t>
            </a:r>
          </a:p>
        </p:txBody>
      </p:sp>
    </p:spTree>
    <p:extLst>
      <p:ext uri="{BB962C8B-B14F-4D97-AF65-F5344CB8AC3E}">
        <p14:creationId xmlns:p14="http://schemas.microsoft.com/office/powerpoint/2010/main" val="1183452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46716"/>
            <a:ext cx="4497206" cy="31343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681076"/>
            <a:ext cx="4497206" cy="3086100"/>
          </a:xfrm>
          <a:prstGeom prst="rect">
            <a:avLst/>
          </a:prstGeom>
        </p:spPr>
      </p:pic>
      <p:sp>
        <p:nvSpPr>
          <p:cNvPr id="7" name="TextBox 6"/>
          <p:cNvSpPr txBox="1"/>
          <p:nvPr/>
        </p:nvSpPr>
        <p:spPr>
          <a:xfrm>
            <a:off x="2965821" y="1088777"/>
            <a:ext cx="1282723" cy="707886"/>
          </a:xfrm>
          <a:prstGeom prst="rect">
            <a:avLst/>
          </a:prstGeom>
          <a:noFill/>
        </p:spPr>
        <p:txBody>
          <a:bodyPr wrap="none" rtlCol="0">
            <a:spAutoFit/>
          </a:bodyPr>
          <a:lstStyle/>
          <a:p>
            <a:r>
              <a:rPr lang="en-GB" sz="4000" b="1" dirty="0">
                <a:solidFill>
                  <a:schemeClr val="bg1"/>
                </a:solidFill>
              </a:rPr>
              <a:t>This?</a:t>
            </a:r>
          </a:p>
        </p:txBody>
      </p:sp>
      <p:sp>
        <p:nvSpPr>
          <p:cNvPr id="8" name="TextBox 7"/>
          <p:cNvSpPr txBox="1"/>
          <p:nvPr/>
        </p:nvSpPr>
        <p:spPr>
          <a:xfrm>
            <a:off x="2396755" y="4446657"/>
            <a:ext cx="1851789" cy="707886"/>
          </a:xfrm>
          <a:prstGeom prst="rect">
            <a:avLst/>
          </a:prstGeom>
          <a:noFill/>
        </p:spPr>
        <p:txBody>
          <a:bodyPr wrap="none" rtlCol="0">
            <a:spAutoFit/>
          </a:bodyPr>
          <a:lstStyle/>
          <a:p>
            <a:r>
              <a:rPr lang="en-GB" sz="4000" b="1" dirty="0">
                <a:solidFill>
                  <a:schemeClr val="bg1"/>
                </a:solidFill>
              </a:rPr>
              <a:t>Or this?</a:t>
            </a:r>
          </a:p>
        </p:txBody>
      </p:sp>
      <p:sp>
        <p:nvSpPr>
          <p:cNvPr id="9" name="TextBox 8"/>
          <p:cNvSpPr txBox="1"/>
          <p:nvPr/>
        </p:nvSpPr>
        <p:spPr>
          <a:xfrm>
            <a:off x="5297256" y="322451"/>
            <a:ext cx="5878744" cy="4478149"/>
          </a:xfrm>
          <a:prstGeom prst="rect">
            <a:avLst/>
          </a:prstGeom>
          <a:noFill/>
        </p:spPr>
        <p:txBody>
          <a:bodyPr wrap="square" rtlCol="0">
            <a:spAutoFit/>
          </a:bodyPr>
          <a:lstStyle/>
          <a:p>
            <a:pPr algn="ctr"/>
            <a:r>
              <a:rPr lang="en-GB" sz="6000" b="1" dirty="0">
                <a:solidFill>
                  <a:schemeClr val="bg1"/>
                </a:solidFill>
              </a:rPr>
              <a:t>C.A.R.</a:t>
            </a:r>
          </a:p>
          <a:p>
            <a:r>
              <a:rPr lang="en-GB" sz="2500" b="1" u="sng" dirty="0">
                <a:solidFill>
                  <a:schemeClr val="bg1"/>
                </a:solidFill>
              </a:rPr>
              <a:t>Current</a:t>
            </a:r>
            <a:r>
              <a:rPr lang="en-GB" sz="2500" b="1" dirty="0">
                <a:solidFill>
                  <a:schemeClr val="bg1"/>
                </a:solidFill>
              </a:rPr>
              <a:t> When was the source created/ website updated?  Is the information up-to-date?</a:t>
            </a:r>
          </a:p>
          <a:p>
            <a:r>
              <a:rPr lang="en-GB" sz="2500" b="1" u="sng" dirty="0">
                <a:solidFill>
                  <a:schemeClr val="bg1"/>
                </a:solidFill>
              </a:rPr>
              <a:t>Accurate</a:t>
            </a:r>
            <a:r>
              <a:rPr lang="en-GB" sz="2500" b="1" dirty="0">
                <a:solidFill>
                  <a:schemeClr val="bg1"/>
                </a:solidFill>
              </a:rPr>
              <a:t> Who is the author? Credentials? From a reputable organisation? Could they be unreliable or biased?</a:t>
            </a:r>
          </a:p>
          <a:p>
            <a:r>
              <a:rPr lang="en-GB" sz="2500" b="1" u="sng" dirty="0">
                <a:solidFill>
                  <a:schemeClr val="bg1"/>
                </a:solidFill>
              </a:rPr>
              <a:t>Relevant</a:t>
            </a:r>
            <a:r>
              <a:rPr lang="en-GB" sz="2500" b="1" dirty="0">
                <a:solidFill>
                  <a:schemeClr val="bg1"/>
                </a:solidFill>
              </a:rPr>
              <a:t> Does the source really answer your key question? Is it too easy/ hard/ about right? Too much/ not enough detail?</a:t>
            </a:r>
          </a:p>
        </p:txBody>
      </p:sp>
      <p:sp>
        <p:nvSpPr>
          <p:cNvPr id="10" name="TextBox 9"/>
          <p:cNvSpPr txBox="1"/>
          <p:nvPr/>
        </p:nvSpPr>
        <p:spPr>
          <a:xfrm>
            <a:off x="5297256" y="5224126"/>
            <a:ext cx="6422271" cy="1246495"/>
          </a:xfrm>
          <a:prstGeom prst="rect">
            <a:avLst/>
          </a:prstGeom>
          <a:noFill/>
          <a:ln>
            <a:solidFill>
              <a:schemeClr val="bg1"/>
            </a:solidFill>
          </a:ln>
        </p:spPr>
        <p:txBody>
          <a:bodyPr wrap="none" rtlCol="0">
            <a:spAutoFit/>
          </a:bodyPr>
          <a:lstStyle/>
          <a:p>
            <a:r>
              <a:rPr lang="en-GB" sz="2500" b="1" dirty="0">
                <a:solidFill>
                  <a:schemeClr val="bg1"/>
                </a:solidFill>
              </a:rPr>
              <a:t>Challenge what you are reading and be critical!</a:t>
            </a:r>
          </a:p>
          <a:p>
            <a:pPr marL="342900" indent="-342900">
              <a:buFont typeface="Arial" panose="020B0604020202020204" pitchFamily="34" charset="0"/>
              <a:buChar char="•"/>
            </a:pPr>
            <a:r>
              <a:rPr lang="en-GB" sz="2500" b="1" dirty="0">
                <a:solidFill>
                  <a:schemeClr val="bg1"/>
                </a:solidFill>
              </a:rPr>
              <a:t>Is the information related to your topic?</a:t>
            </a:r>
          </a:p>
          <a:p>
            <a:pPr marL="342900" indent="-342900">
              <a:buFont typeface="Arial" panose="020B0604020202020204" pitchFamily="34" charset="0"/>
              <a:buChar char="•"/>
            </a:pPr>
            <a:r>
              <a:rPr lang="en-GB" sz="2500" b="1" dirty="0">
                <a:solidFill>
                  <a:schemeClr val="bg1"/>
                </a:solidFill>
              </a:rPr>
              <a:t>Is it important enough to include?</a:t>
            </a:r>
          </a:p>
        </p:txBody>
      </p:sp>
    </p:spTree>
    <p:extLst>
      <p:ext uri="{BB962C8B-B14F-4D97-AF65-F5344CB8AC3E}">
        <p14:creationId xmlns:p14="http://schemas.microsoft.com/office/powerpoint/2010/main" val="424678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949440" cy="4835514"/>
          </a:xfrm>
          <a:prstGeom prst="rect">
            <a:avLst/>
          </a:prstGeom>
        </p:spPr>
      </p:pic>
      <p:pic>
        <p:nvPicPr>
          <p:cNvPr id="1026" name="Picture 2" descr="Image result for russian federation political ma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280" y="2022486"/>
            <a:ext cx="7030720" cy="48355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54935" y="430804"/>
            <a:ext cx="5031570" cy="784830"/>
          </a:xfrm>
          <a:prstGeom prst="rect">
            <a:avLst/>
          </a:prstGeom>
          <a:noFill/>
        </p:spPr>
        <p:txBody>
          <a:bodyPr wrap="none" rtlCol="0">
            <a:spAutoFit/>
          </a:bodyPr>
          <a:lstStyle/>
          <a:p>
            <a:r>
              <a:rPr lang="en-GB" sz="4500" b="1" dirty="0">
                <a:solidFill>
                  <a:schemeClr val="bg1"/>
                </a:solidFill>
              </a:rPr>
              <a:t>Spot the difference?</a:t>
            </a:r>
          </a:p>
        </p:txBody>
      </p:sp>
      <p:sp>
        <p:nvSpPr>
          <p:cNvPr id="6" name="TextBox 5"/>
          <p:cNvSpPr txBox="1"/>
          <p:nvPr/>
        </p:nvSpPr>
        <p:spPr>
          <a:xfrm>
            <a:off x="0" y="5315842"/>
            <a:ext cx="5185074" cy="1061829"/>
          </a:xfrm>
          <a:prstGeom prst="rect">
            <a:avLst/>
          </a:prstGeom>
          <a:noFill/>
        </p:spPr>
        <p:txBody>
          <a:bodyPr wrap="none" rtlCol="0">
            <a:spAutoFit/>
          </a:bodyPr>
          <a:lstStyle/>
          <a:p>
            <a:r>
              <a:rPr lang="en-GB" sz="4500" b="1" dirty="0">
                <a:solidFill>
                  <a:schemeClr val="bg1"/>
                </a:solidFill>
              </a:rPr>
              <a:t>Dates are important!</a:t>
            </a:r>
          </a:p>
          <a:p>
            <a:endParaRPr lang="en-GB" dirty="0"/>
          </a:p>
        </p:txBody>
      </p:sp>
      <p:sp>
        <p:nvSpPr>
          <p:cNvPr id="2" name="Arrow: Right 1">
            <a:extLst>
              <a:ext uri="{FF2B5EF4-FFF2-40B4-BE49-F238E27FC236}">
                <a16:creationId xmlns:a16="http://schemas.microsoft.com/office/drawing/2014/main" id="{E3D97060-3CCE-4660-BC42-62BFA236D8AA}"/>
              </a:ext>
            </a:extLst>
          </p:cNvPr>
          <p:cNvSpPr/>
          <p:nvPr/>
        </p:nvSpPr>
        <p:spPr>
          <a:xfrm rot="13518713">
            <a:off x="2155370" y="293914"/>
            <a:ext cx="1045029" cy="7402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3161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18" y="0"/>
            <a:ext cx="10328314" cy="6858000"/>
          </a:xfrm>
          <a:prstGeom prst="rect">
            <a:avLst/>
          </a:prstGeom>
        </p:spPr>
      </p:pic>
      <p:sp>
        <p:nvSpPr>
          <p:cNvPr id="7" name="TextBox 6"/>
          <p:cNvSpPr txBox="1"/>
          <p:nvPr/>
        </p:nvSpPr>
        <p:spPr>
          <a:xfrm>
            <a:off x="4555820" y="1382813"/>
            <a:ext cx="7636180" cy="2015936"/>
          </a:xfrm>
          <a:prstGeom prst="rect">
            <a:avLst/>
          </a:prstGeom>
          <a:noFill/>
        </p:spPr>
        <p:txBody>
          <a:bodyPr wrap="square" rtlCol="0">
            <a:spAutoFit/>
          </a:bodyPr>
          <a:lstStyle/>
          <a:p>
            <a:r>
              <a:rPr lang="en-GB" sz="2500" b="1" dirty="0"/>
              <a:t>-Many facts are </a:t>
            </a:r>
            <a:r>
              <a:rPr lang="en-GB" sz="2500" b="1" u="sng" dirty="0"/>
              <a:t>common knowledge</a:t>
            </a:r>
            <a:r>
              <a:rPr lang="en-GB" sz="2500" b="1" dirty="0"/>
              <a:t>.</a:t>
            </a:r>
          </a:p>
          <a:p>
            <a:r>
              <a:rPr lang="en-GB" sz="2500" b="1" dirty="0"/>
              <a:t>-Many other facts have to be </a:t>
            </a:r>
            <a:r>
              <a:rPr lang="en-GB" sz="2500" b="1" u="sng" dirty="0"/>
              <a:t>verified</a:t>
            </a:r>
            <a:r>
              <a:rPr lang="en-GB" sz="2500" b="1" dirty="0"/>
              <a:t>.</a:t>
            </a:r>
          </a:p>
          <a:p>
            <a:r>
              <a:rPr lang="en-GB" sz="2500" b="1" dirty="0"/>
              <a:t>-Why is a person writing on a topic? </a:t>
            </a:r>
          </a:p>
          <a:p>
            <a:r>
              <a:rPr lang="en-GB" sz="2500" b="1" dirty="0"/>
              <a:t>do they have something to gain?</a:t>
            </a:r>
          </a:p>
          <a:p>
            <a:r>
              <a:rPr lang="en-GB" sz="2500" b="1" dirty="0"/>
              <a:t>-What they write may not be impartial.</a:t>
            </a:r>
          </a:p>
        </p:txBody>
      </p:sp>
      <p:sp>
        <p:nvSpPr>
          <p:cNvPr id="8" name="TextBox 7"/>
          <p:cNvSpPr txBox="1"/>
          <p:nvPr/>
        </p:nvSpPr>
        <p:spPr>
          <a:xfrm>
            <a:off x="3189368" y="332130"/>
            <a:ext cx="8414932" cy="784830"/>
          </a:xfrm>
          <a:prstGeom prst="rect">
            <a:avLst/>
          </a:prstGeom>
          <a:solidFill>
            <a:schemeClr val="bg1"/>
          </a:solidFill>
        </p:spPr>
        <p:txBody>
          <a:bodyPr wrap="none" rtlCol="0">
            <a:spAutoFit/>
          </a:bodyPr>
          <a:lstStyle/>
          <a:p>
            <a:r>
              <a:rPr lang="en-GB" sz="4500" b="1" dirty="0"/>
              <a:t>Facts, Opinions and Points of View</a:t>
            </a:r>
          </a:p>
        </p:txBody>
      </p:sp>
      <p:sp>
        <p:nvSpPr>
          <p:cNvPr id="9" name="TextBox 8"/>
          <p:cNvSpPr txBox="1"/>
          <p:nvPr/>
        </p:nvSpPr>
        <p:spPr>
          <a:xfrm>
            <a:off x="-235118" y="4234467"/>
            <a:ext cx="4429760" cy="1246495"/>
          </a:xfrm>
          <a:prstGeom prst="rect">
            <a:avLst/>
          </a:prstGeom>
          <a:solidFill>
            <a:schemeClr val="bg1">
              <a:alpha val="50000"/>
            </a:schemeClr>
          </a:solidFill>
          <a:ln w="19050">
            <a:solidFill>
              <a:schemeClr val="tx1"/>
            </a:solidFill>
          </a:ln>
        </p:spPr>
        <p:txBody>
          <a:bodyPr wrap="square" rtlCol="0">
            <a:spAutoFit/>
          </a:bodyPr>
          <a:lstStyle/>
          <a:p>
            <a:r>
              <a:rPr lang="en-GB" sz="2500" b="1" dirty="0"/>
              <a:t>Freezing temperature of water: a fact that only needs one source to confirm.</a:t>
            </a:r>
          </a:p>
        </p:txBody>
      </p:sp>
      <p:sp>
        <p:nvSpPr>
          <p:cNvPr id="11" name="TextBox 10"/>
          <p:cNvSpPr txBox="1"/>
          <p:nvPr/>
        </p:nvSpPr>
        <p:spPr>
          <a:xfrm>
            <a:off x="4342636" y="4857715"/>
            <a:ext cx="5750560" cy="1631216"/>
          </a:xfrm>
          <a:prstGeom prst="rect">
            <a:avLst/>
          </a:prstGeom>
          <a:noFill/>
          <a:ln>
            <a:solidFill>
              <a:schemeClr val="tx1"/>
            </a:solidFill>
          </a:ln>
        </p:spPr>
        <p:txBody>
          <a:bodyPr wrap="square" rtlCol="0">
            <a:spAutoFit/>
          </a:bodyPr>
          <a:lstStyle/>
          <a:p>
            <a:r>
              <a:rPr lang="en-GB" sz="2000" b="1" dirty="0"/>
              <a:t>Each of these sources will provide a different take on ‘Global Warming’:</a:t>
            </a:r>
          </a:p>
          <a:p>
            <a:pPr marL="285750" indent="-285750">
              <a:buFont typeface="Arial" panose="020B0604020202020204" pitchFamily="34" charset="0"/>
              <a:buChar char="•"/>
            </a:pPr>
            <a:r>
              <a:rPr lang="en-GB" sz="2000" b="1" dirty="0"/>
              <a:t>A leading Scientific Research Council</a:t>
            </a:r>
          </a:p>
          <a:p>
            <a:pPr marL="285750" indent="-285750">
              <a:buFont typeface="Arial" panose="020B0604020202020204" pitchFamily="34" charset="0"/>
              <a:buChar char="•"/>
            </a:pPr>
            <a:r>
              <a:rPr lang="en-GB" sz="2000" b="1" dirty="0"/>
              <a:t>A personal blog from a climate change protestor.</a:t>
            </a:r>
          </a:p>
          <a:p>
            <a:pPr marL="285750" indent="-285750">
              <a:buFont typeface="Arial" panose="020B0604020202020204" pitchFamily="34" charset="0"/>
              <a:buChar char="•"/>
            </a:pPr>
            <a:r>
              <a:rPr lang="en-GB" sz="2000" b="1" dirty="0"/>
              <a:t>A company offering Carbon-neutral flights.</a:t>
            </a:r>
          </a:p>
        </p:txBody>
      </p:sp>
    </p:spTree>
    <p:extLst>
      <p:ext uri="{BB962C8B-B14F-4D97-AF65-F5344CB8AC3E}">
        <p14:creationId xmlns:p14="http://schemas.microsoft.com/office/powerpoint/2010/main" val="110255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67" y="1556134"/>
            <a:ext cx="5553514" cy="4159537"/>
          </a:xfrm>
          <a:prstGeom prst="rect">
            <a:avLst/>
          </a:prstGeom>
        </p:spPr>
      </p:pic>
      <p:sp>
        <p:nvSpPr>
          <p:cNvPr id="5" name="TextBox 4"/>
          <p:cNvSpPr txBox="1"/>
          <p:nvPr/>
        </p:nvSpPr>
        <p:spPr>
          <a:xfrm>
            <a:off x="690881" y="4721489"/>
            <a:ext cx="5181600" cy="861774"/>
          </a:xfrm>
          <a:prstGeom prst="rect">
            <a:avLst/>
          </a:prstGeom>
          <a:noFill/>
        </p:spPr>
        <p:txBody>
          <a:bodyPr wrap="square" rtlCol="0">
            <a:spAutoFit/>
          </a:bodyPr>
          <a:lstStyle/>
          <a:p>
            <a:r>
              <a:rPr lang="en-GB" sz="2500" b="1" dirty="0">
                <a:solidFill>
                  <a:schemeClr val="bg1"/>
                </a:solidFill>
              </a:rPr>
              <a:t>Are these the best people to ask about their candidate’s appeal? </a:t>
            </a:r>
          </a:p>
        </p:txBody>
      </p:sp>
      <p:sp>
        <p:nvSpPr>
          <p:cNvPr id="6" name="TextBox 5"/>
          <p:cNvSpPr txBox="1"/>
          <p:nvPr/>
        </p:nvSpPr>
        <p:spPr>
          <a:xfrm>
            <a:off x="5059680" y="232695"/>
            <a:ext cx="1927131" cy="1323439"/>
          </a:xfrm>
          <a:prstGeom prst="rect">
            <a:avLst/>
          </a:prstGeom>
          <a:noFill/>
        </p:spPr>
        <p:txBody>
          <a:bodyPr wrap="none" rtlCol="0">
            <a:spAutoFit/>
          </a:bodyPr>
          <a:lstStyle/>
          <a:p>
            <a:r>
              <a:rPr lang="en-GB" sz="8000" b="1" dirty="0">
                <a:solidFill>
                  <a:schemeClr val="bg1"/>
                </a:solidFill>
              </a:rPr>
              <a:t>Bias</a:t>
            </a:r>
          </a:p>
        </p:txBody>
      </p:sp>
      <p:sp>
        <p:nvSpPr>
          <p:cNvPr id="7" name="TextBox 6"/>
          <p:cNvSpPr txBox="1"/>
          <p:nvPr/>
        </p:nvSpPr>
        <p:spPr>
          <a:xfrm>
            <a:off x="6098702" y="1391410"/>
            <a:ext cx="5628822" cy="4893647"/>
          </a:xfrm>
          <a:prstGeom prst="rect">
            <a:avLst/>
          </a:prstGeom>
          <a:noFill/>
        </p:spPr>
        <p:txBody>
          <a:bodyPr wrap="square" rtlCol="0">
            <a:spAutoFit/>
          </a:bodyPr>
          <a:lstStyle/>
          <a:p>
            <a:r>
              <a:rPr lang="en-GB" sz="2400" b="1" u="sng" dirty="0">
                <a:solidFill>
                  <a:schemeClr val="bg1"/>
                </a:solidFill>
              </a:rPr>
              <a:t>Advertisements</a:t>
            </a:r>
          </a:p>
          <a:p>
            <a:r>
              <a:rPr lang="en-GB" sz="2400" b="1" dirty="0">
                <a:solidFill>
                  <a:schemeClr val="bg1"/>
                </a:solidFill>
              </a:rPr>
              <a:t>Contains bias as they are selling a product. Sometimes adverts are disguised as articles.</a:t>
            </a:r>
          </a:p>
          <a:p>
            <a:r>
              <a:rPr lang="en-GB" sz="2400" b="1" u="sng" dirty="0">
                <a:solidFill>
                  <a:schemeClr val="bg1"/>
                </a:solidFill>
              </a:rPr>
              <a:t>Political statements</a:t>
            </a:r>
          </a:p>
          <a:p>
            <a:r>
              <a:rPr lang="en-GB" sz="2400" b="1" dirty="0">
                <a:solidFill>
                  <a:schemeClr val="bg1"/>
                </a:solidFill>
              </a:rPr>
              <a:t>Contains bias as they are trying to convince others of an opinion.</a:t>
            </a:r>
          </a:p>
          <a:p>
            <a:r>
              <a:rPr lang="en-GB" sz="2400" b="1" u="sng" dirty="0">
                <a:solidFill>
                  <a:schemeClr val="bg1"/>
                </a:solidFill>
              </a:rPr>
              <a:t>Scientific research</a:t>
            </a:r>
          </a:p>
          <a:p>
            <a:r>
              <a:rPr lang="en-GB" sz="2400" b="1" dirty="0">
                <a:solidFill>
                  <a:schemeClr val="bg1"/>
                </a:solidFill>
              </a:rPr>
              <a:t>Supposed to be objective but results can be influenced by the researcher’s opinion.</a:t>
            </a:r>
          </a:p>
          <a:p>
            <a:r>
              <a:rPr lang="en-GB" sz="2400" b="1" u="sng" dirty="0">
                <a:solidFill>
                  <a:schemeClr val="bg1"/>
                </a:solidFill>
              </a:rPr>
              <a:t>UK-centric</a:t>
            </a:r>
          </a:p>
          <a:p>
            <a:r>
              <a:rPr lang="en-GB" sz="2400" b="1" dirty="0">
                <a:solidFill>
                  <a:schemeClr val="bg1"/>
                </a:solidFill>
              </a:rPr>
              <a:t>Topical issues, History or News presented from a UK-centred point-of-view.</a:t>
            </a:r>
          </a:p>
        </p:txBody>
      </p:sp>
    </p:spTree>
    <p:extLst>
      <p:ext uri="{BB962C8B-B14F-4D97-AF65-F5344CB8AC3E}">
        <p14:creationId xmlns:p14="http://schemas.microsoft.com/office/powerpoint/2010/main" val="145120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p:cNvSpPr txBox="1"/>
          <p:nvPr/>
        </p:nvSpPr>
        <p:spPr>
          <a:xfrm>
            <a:off x="690881" y="426306"/>
            <a:ext cx="4937760" cy="1323439"/>
          </a:xfrm>
          <a:prstGeom prst="rect">
            <a:avLst/>
          </a:prstGeom>
          <a:noFill/>
        </p:spPr>
        <p:txBody>
          <a:bodyPr wrap="square" rtlCol="0">
            <a:spAutoFit/>
          </a:bodyPr>
          <a:lstStyle/>
          <a:p>
            <a:r>
              <a:rPr lang="en-GB" sz="4000" b="1" dirty="0">
                <a:solidFill>
                  <a:schemeClr val="bg1"/>
                </a:solidFill>
              </a:rPr>
              <a:t>Using </a:t>
            </a:r>
            <a:r>
              <a:rPr lang="en-GB" sz="4000" b="1" u="sng" dirty="0">
                <a:solidFill>
                  <a:schemeClr val="bg1"/>
                </a:solidFill>
              </a:rPr>
              <a:t>Wikipedia</a:t>
            </a:r>
            <a:r>
              <a:rPr lang="en-GB" sz="4000" b="1" dirty="0">
                <a:solidFill>
                  <a:schemeClr val="bg1"/>
                </a:solidFill>
              </a:rPr>
              <a:t> as a starting point</a:t>
            </a:r>
          </a:p>
        </p:txBody>
      </p:sp>
      <p:sp>
        <p:nvSpPr>
          <p:cNvPr id="5" name="TextBox 4"/>
          <p:cNvSpPr txBox="1"/>
          <p:nvPr/>
        </p:nvSpPr>
        <p:spPr>
          <a:xfrm>
            <a:off x="605686" y="1686519"/>
            <a:ext cx="5371521" cy="861774"/>
          </a:xfrm>
          <a:prstGeom prst="rect">
            <a:avLst/>
          </a:prstGeom>
          <a:noFill/>
        </p:spPr>
        <p:txBody>
          <a:bodyPr wrap="square" rtlCol="0">
            <a:spAutoFit/>
          </a:bodyPr>
          <a:lstStyle/>
          <a:p>
            <a:r>
              <a:rPr lang="en-GB" sz="2500" b="1" dirty="0">
                <a:solidFill>
                  <a:schemeClr val="bg1"/>
                </a:solidFill>
              </a:rPr>
              <a:t>“The free </a:t>
            </a:r>
            <a:r>
              <a:rPr lang="en-GB" sz="2500" b="1" dirty="0" err="1">
                <a:solidFill>
                  <a:schemeClr val="bg1"/>
                </a:solidFill>
              </a:rPr>
              <a:t>encyclopedia</a:t>
            </a:r>
            <a:r>
              <a:rPr lang="en-GB" sz="2500" b="1" dirty="0">
                <a:solidFill>
                  <a:schemeClr val="bg1"/>
                </a:solidFill>
              </a:rPr>
              <a:t> that anyone can edit” (Wikipedia, 2009)</a:t>
            </a:r>
          </a:p>
        </p:txBody>
      </p:sp>
      <p:sp>
        <p:nvSpPr>
          <p:cNvPr id="6" name="TextBox 5"/>
          <p:cNvSpPr txBox="1"/>
          <p:nvPr/>
        </p:nvSpPr>
        <p:spPr>
          <a:xfrm>
            <a:off x="149977" y="2839371"/>
            <a:ext cx="5478664" cy="1631216"/>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bg1"/>
                </a:solidFill>
              </a:rPr>
              <a:t>Wikipedia can be an excellent starting point for research- an overview.</a:t>
            </a:r>
          </a:p>
          <a:p>
            <a:pPr marL="285750" indent="-285750">
              <a:buFont typeface="Arial" panose="020B0604020202020204" pitchFamily="34" charset="0"/>
              <a:buChar char="•"/>
            </a:pPr>
            <a:r>
              <a:rPr lang="en-GB" sz="2000" b="1" dirty="0">
                <a:solidFill>
                  <a:schemeClr val="bg1"/>
                </a:solidFill>
              </a:rPr>
              <a:t>Anyone can add information- even you!</a:t>
            </a:r>
          </a:p>
          <a:p>
            <a:pPr marL="285750" indent="-285750">
              <a:buFont typeface="Arial" panose="020B0604020202020204" pitchFamily="34" charset="0"/>
              <a:buChar char="•"/>
            </a:pPr>
            <a:r>
              <a:rPr lang="en-GB" sz="2000" b="1" dirty="0">
                <a:solidFill>
                  <a:schemeClr val="bg1"/>
                </a:solidFill>
              </a:rPr>
              <a:t>The information may not be authoritative or accurate- in some cases, completely untrue!</a:t>
            </a:r>
          </a:p>
        </p:txBody>
      </p:sp>
      <p:sp>
        <p:nvSpPr>
          <p:cNvPr id="7" name="TextBox 6"/>
          <p:cNvSpPr txBox="1"/>
          <p:nvPr/>
        </p:nvSpPr>
        <p:spPr>
          <a:xfrm>
            <a:off x="149977" y="4716066"/>
            <a:ext cx="5750560" cy="1938992"/>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bg1"/>
                </a:solidFill>
              </a:rPr>
              <a:t>Check the reference list for the article</a:t>
            </a:r>
          </a:p>
          <a:p>
            <a:pPr marL="285750" indent="-285750">
              <a:buFont typeface="Arial" panose="020B0604020202020204" pitchFamily="34" charset="0"/>
              <a:buChar char="•"/>
            </a:pPr>
            <a:r>
              <a:rPr lang="en-GB" sz="2000" b="1" dirty="0">
                <a:solidFill>
                  <a:schemeClr val="bg1"/>
                </a:solidFill>
              </a:rPr>
              <a:t>Carry out further research to find the referenced articles.</a:t>
            </a:r>
          </a:p>
          <a:p>
            <a:pPr marL="285750" indent="-285750">
              <a:buFont typeface="Arial" panose="020B0604020202020204" pitchFamily="34" charset="0"/>
              <a:buChar char="•"/>
            </a:pPr>
            <a:r>
              <a:rPr lang="en-GB" sz="2000" b="1" dirty="0">
                <a:solidFill>
                  <a:schemeClr val="bg1"/>
                </a:solidFill>
              </a:rPr>
              <a:t>Use the ‘history’ and ‘discussion’ pages to help evaluate the information.</a:t>
            </a:r>
          </a:p>
          <a:p>
            <a:pPr marL="285750" indent="-285750">
              <a:buFont typeface="Arial" panose="020B0604020202020204" pitchFamily="34" charset="0"/>
              <a:buChar char="•"/>
            </a:pPr>
            <a:r>
              <a:rPr lang="en-GB" sz="2000" b="1" u="sng" dirty="0">
                <a:solidFill>
                  <a:schemeClr val="bg1"/>
                </a:solidFill>
              </a:rPr>
              <a:t>Never</a:t>
            </a:r>
            <a:r>
              <a:rPr lang="en-GB" sz="2000" b="1" dirty="0">
                <a:solidFill>
                  <a:schemeClr val="bg1"/>
                </a:solidFill>
              </a:rPr>
              <a:t> use Wikipedia as your only source.</a:t>
            </a:r>
          </a:p>
        </p:txBody>
      </p:sp>
      <p:pic>
        <p:nvPicPr>
          <p:cNvPr id="8" name="Picture 7"/>
          <p:cNvPicPr>
            <a:picLocks noChangeAspect="1"/>
          </p:cNvPicPr>
          <p:nvPr/>
        </p:nvPicPr>
        <p:blipFill>
          <a:blip r:embed="rId2"/>
          <a:stretch>
            <a:fillRect/>
          </a:stretch>
        </p:blipFill>
        <p:spPr>
          <a:xfrm>
            <a:off x="5852159" y="0"/>
            <a:ext cx="8485335" cy="4770672"/>
          </a:xfrm>
          <a:prstGeom prst="rect">
            <a:avLst/>
          </a:prstGeom>
        </p:spPr>
      </p:pic>
      <p:pic>
        <p:nvPicPr>
          <p:cNvPr id="9" name="Picture 8"/>
          <p:cNvPicPr>
            <a:picLocks noChangeAspect="1"/>
          </p:cNvPicPr>
          <p:nvPr/>
        </p:nvPicPr>
        <p:blipFill>
          <a:blip r:embed="rId3"/>
          <a:stretch>
            <a:fillRect/>
          </a:stretch>
        </p:blipFill>
        <p:spPr>
          <a:xfrm>
            <a:off x="5852159" y="3763268"/>
            <a:ext cx="9368000" cy="5266928"/>
          </a:xfrm>
          <a:prstGeom prst="rect">
            <a:avLst/>
          </a:prstGeom>
        </p:spPr>
      </p:pic>
      <p:sp>
        <p:nvSpPr>
          <p:cNvPr id="10" name="Right Arrow 9"/>
          <p:cNvSpPr/>
          <p:nvPr/>
        </p:nvSpPr>
        <p:spPr>
          <a:xfrm>
            <a:off x="6088966" y="14853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1423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8130" name="Text Box 1026"/>
          <p:cNvSpPr txBox="1">
            <a:spLocks noChangeArrowheads="1"/>
          </p:cNvSpPr>
          <p:nvPr/>
        </p:nvSpPr>
        <p:spPr bwMode="auto">
          <a:xfrm>
            <a:off x="2667000" y="304801"/>
            <a:ext cx="655532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4000" b="1" dirty="0">
                <a:solidFill>
                  <a:schemeClr val="bg1"/>
                </a:solidFill>
                <a:latin typeface="+mn-lt"/>
                <a:cs typeface="Times New Roman" panose="02020603050405020304" pitchFamily="18" charset="0"/>
              </a:rPr>
              <a:t>Keeping track of your sources </a:t>
            </a:r>
          </a:p>
        </p:txBody>
      </p:sp>
      <p:grpSp>
        <p:nvGrpSpPr>
          <p:cNvPr id="48131" name="Group 1028"/>
          <p:cNvGrpSpPr>
            <a:grpSpLocks/>
          </p:cNvGrpSpPr>
          <p:nvPr/>
        </p:nvGrpSpPr>
        <p:grpSpPr bwMode="auto">
          <a:xfrm>
            <a:off x="1752600" y="1219200"/>
            <a:ext cx="8610600" cy="5181600"/>
            <a:chOff x="-3" y="-3"/>
            <a:chExt cx="3846" cy="6682"/>
          </a:xfrm>
        </p:grpSpPr>
        <p:grpSp>
          <p:nvGrpSpPr>
            <p:cNvPr id="48132" name="Group 1029"/>
            <p:cNvGrpSpPr>
              <a:grpSpLocks/>
            </p:cNvGrpSpPr>
            <p:nvPr/>
          </p:nvGrpSpPr>
          <p:grpSpPr bwMode="auto">
            <a:xfrm>
              <a:off x="0" y="0"/>
              <a:ext cx="3840" cy="6676"/>
              <a:chOff x="0" y="0"/>
              <a:chExt cx="3840" cy="6676"/>
            </a:xfrm>
          </p:grpSpPr>
          <p:grpSp>
            <p:nvGrpSpPr>
              <p:cNvPr id="48134" name="Group 1030"/>
              <p:cNvGrpSpPr>
                <a:grpSpLocks/>
              </p:cNvGrpSpPr>
              <p:nvPr/>
            </p:nvGrpSpPr>
            <p:grpSpPr bwMode="auto">
              <a:xfrm>
                <a:off x="0" y="0"/>
                <a:ext cx="768" cy="1058"/>
                <a:chOff x="0" y="0"/>
                <a:chExt cx="768" cy="1058"/>
              </a:xfrm>
            </p:grpSpPr>
            <p:sp>
              <p:nvSpPr>
                <p:cNvPr id="48207" name="Rectangle 1031"/>
                <p:cNvSpPr>
                  <a:spLocks noChangeArrowheads="1"/>
                </p:cNvSpPr>
                <p:nvPr/>
              </p:nvSpPr>
              <p:spPr bwMode="auto">
                <a:xfrm>
                  <a:off x="43" y="0"/>
                  <a:ext cx="682" cy="10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b="1" dirty="0">
                      <a:solidFill>
                        <a:srgbClr val="FFFF00"/>
                      </a:solidFill>
                      <a:cs typeface="Times New Roman" panose="02020603050405020304" pitchFamily="18" charset="0"/>
                    </a:rPr>
                    <a:t>Type of source</a:t>
                  </a:r>
                  <a:endParaRPr lang="en-GB" altLang="en-US" sz="1200" dirty="0">
                    <a:solidFill>
                      <a:srgbClr val="FFFF00"/>
                    </a:solidFill>
                    <a:cs typeface="Times New Roman" panose="02020603050405020304" pitchFamily="18" charset="0"/>
                  </a:endParaRPr>
                </a:p>
                <a:p>
                  <a:pPr>
                    <a:spcBef>
                      <a:spcPct val="0"/>
                    </a:spcBef>
                    <a:buFontTx/>
                    <a:buNone/>
                  </a:pPr>
                  <a:endParaRPr lang="en-GB" altLang="en-US" sz="2400" dirty="0"/>
                </a:p>
              </p:txBody>
            </p:sp>
            <p:sp>
              <p:nvSpPr>
                <p:cNvPr id="48208" name="Rectangle 1032"/>
                <p:cNvSpPr>
                  <a:spLocks noChangeArrowheads="1"/>
                </p:cNvSpPr>
                <p:nvPr/>
              </p:nvSpPr>
              <p:spPr bwMode="auto">
                <a:xfrm>
                  <a:off x="0" y="0"/>
                  <a:ext cx="768" cy="105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35" name="Group 1033"/>
              <p:cNvGrpSpPr>
                <a:grpSpLocks/>
              </p:cNvGrpSpPr>
              <p:nvPr/>
            </p:nvGrpSpPr>
            <p:grpSpPr bwMode="auto">
              <a:xfrm>
                <a:off x="768" y="0"/>
                <a:ext cx="768" cy="1058"/>
                <a:chOff x="768" y="0"/>
                <a:chExt cx="768" cy="1058"/>
              </a:xfrm>
            </p:grpSpPr>
            <p:sp>
              <p:nvSpPr>
                <p:cNvPr id="48205" name="Rectangle 1034"/>
                <p:cNvSpPr>
                  <a:spLocks noChangeArrowheads="1"/>
                </p:cNvSpPr>
                <p:nvPr/>
              </p:nvSpPr>
              <p:spPr bwMode="auto">
                <a:xfrm>
                  <a:off x="811" y="0"/>
                  <a:ext cx="682" cy="10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b="1" dirty="0">
                      <a:solidFill>
                        <a:srgbClr val="FFFF00"/>
                      </a:solidFill>
                      <a:cs typeface="Times New Roman" panose="02020603050405020304" pitchFamily="18" charset="0"/>
                    </a:rPr>
                    <a:t>Author(s) (if known)</a:t>
                  </a:r>
                  <a:endParaRPr lang="en-GB" altLang="en-US" sz="1200" dirty="0">
                    <a:solidFill>
                      <a:srgbClr val="FFFF00"/>
                    </a:solidFill>
                    <a:cs typeface="Times New Roman" panose="02020603050405020304" pitchFamily="18" charset="0"/>
                  </a:endParaRPr>
                </a:p>
                <a:p>
                  <a:pPr>
                    <a:spcBef>
                      <a:spcPct val="0"/>
                    </a:spcBef>
                    <a:buFontTx/>
                    <a:buNone/>
                  </a:pPr>
                  <a:endParaRPr lang="en-GB" altLang="en-US" sz="2400" dirty="0"/>
                </a:p>
              </p:txBody>
            </p:sp>
            <p:sp>
              <p:nvSpPr>
                <p:cNvPr id="48206" name="Rectangle 1035"/>
                <p:cNvSpPr>
                  <a:spLocks noChangeArrowheads="1"/>
                </p:cNvSpPr>
                <p:nvPr/>
              </p:nvSpPr>
              <p:spPr bwMode="auto">
                <a:xfrm>
                  <a:off x="768" y="0"/>
                  <a:ext cx="768" cy="105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36" name="Group 1036"/>
              <p:cNvGrpSpPr>
                <a:grpSpLocks/>
              </p:cNvGrpSpPr>
              <p:nvPr/>
            </p:nvGrpSpPr>
            <p:grpSpPr bwMode="auto">
              <a:xfrm>
                <a:off x="1536" y="0"/>
                <a:ext cx="768" cy="1058"/>
                <a:chOff x="1536" y="0"/>
                <a:chExt cx="768" cy="1058"/>
              </a:xfrm>
            </p:grpSpPr>
            <p:sp>
              <p:nvSpPr>
                <p:cNvPr id="48203" name="Rectangle 1037"/>
                <p:cNvSpPr>
                  <a:spLocks noChangeArrowheads="1"/>
                </p:cNvSpPr>
                <p:nvPr/>
              </p:nvSpPr>
              <p:spPr bwMode="auto">
                <a:xfrm>
                  <a:off x="1579" y="0"/>
                  <a:ext cx="682" cy="10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b="1" dirty="0">
                      <a:solidFill>
                        <a:srgbClr val="FFFF00"/>
                      </a:solidFill>
                      <a:cs typeface="Times New Roman" panose="02020603050405020304" pitchFamily="18" charset="0"/>
                    </a:rPr>
                    <a:t>Title or URL</a:t>
                  </a:r>
                  <a:endParaRPr lang="en-GB" altLang="en-US" sz="1200" dirty="0">
                    <a:solidFill>
                      <a:srgbClr val="FFFF00"/>
                    </a:solidFill>
                    <a:cs typeface="Times New Roman" panose="02020603050405020304" pitchFamily="18" charset="0"/>
                  </a:endParaRPr>
                </a:p>
                <a:p>
                  <a:pPr>
                    <a:spcBef>
                      <a:spcPct val="0"/>
                    </a:spcBef>
                    <a:buFontTx/>
                    <a:buNone/>
                  </a:pPr>
                  <a:endParaRPr lang="en-GB" altLang="en-US" sz="2400" dirty="0"/>
                </a:p>
              </p:txBody>
            </p:sp>
            <p:sp>
              <p:nvSpPr>
                <p:cNvPr id="48204" name="Rectangle 1038"/>
                <p:cNvSpPr>
                  <a:spLocks noChangeArrowheads="1"/>
                </p:cNvSpPr>
                <p:nvPr/>
              </p:nvSpPr>
              <p:spPr bwMode="auto">
                <a:xfrm>
                  <a:off x="1536" y="0"/>
                  <a:ext cx="768" cy="105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37" name="Group 1039"/>
              <p:cNvGrpSpPr>
                <a:grpSpLocks/>
              </p:cNvGrpSpPr>
              <p:nvPr/>
            </p:nvGrpSpPr>
            <p:grpSpPr bwMode="auto">
              <a:xfrm>
                <a:off x="2304" y="0"/>
                <a:ext cx="768" cy="1058"/>
                <a:chOff x="2304" y="0"/>
                <a:chExt cx="768" cy="1058"/>
              </a:xfrm>
            </p:grpSpPr>
            <p:sp>
              <p:nvSpPr>
                <p:cNvPr id="48201" name="Rectangle 1040"/>
                <p:cNvSpPr>
                  <a:spLocks noChangeArrowheads="1"/>
                </p:cNvSpPr>
                <p:nvPr/>
              </p:nvSpPr>
              <p:spPr bwMode="auto">
                <a:xfrm>
                  <a:off x="2347" y="0"/>
                  <a:ext cx="682" cy="10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b="1" dirty="0">
                      <a:solidFill>
                        <a:srgbClr val="FFFF00"/>
                      </a:solidFill>
                      <a:cs typeface="Times New Roman" panose="02020603050405020304" pitchFamily="18" charset="0"/>
                    </a:rPr>
                    <a:t>Publisher, place and date of publication</a:t>
                  </a:r>
                  <a:endParaRPr lang="en-GB" altLang="en-US" sz="1200" dirty="0">
                    <a:solidFill>
                      <a:srgbClr val="FFFF00"/>
                    </a:solidFill>
                    <a:cs typeface="Times New Roman" panose="02020603050405020304" pitchFamily="18" charset="0"/>
                  </a:endParaRPr>
                </a:p>
                <a:p>
                  <a:pPr>
                    <a:spcBef>
                      <a:spcPct val="0"/>
                    </a:spcBef>
                    <a:buFontTx/>
                    <a:buNone/>
                  </a:pPr>
                  <a:endParaRPr lang="en-GB" altLang="en-US" sz="2400" dirty="0"/>
                </a:p>
              </p:txBody>
            </p:sp>
            <p:sp>
              <p:nvSpPr>
                <p:cNvPr id="48202" name="Rectangle 1041"/>
                <p:cNvSpPr>
                  <a:spLocks noChangeArrowheads="1"/>
                </p:cNvSpPr>
                <p:nvPr/>
              </p:nvSpPr>
              <p:spPr bwMode="auto">
                <a:xfrm>
                  <a:off x="2304" y="0"/>
                  <a:ext cx="768" cy="105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38" name="Group 1042"/>
              <p:cNvGrpSpPr>
                <a:grpSpLocks/>
              </p:cNvGrpSpPr>
              <p:nvPr/>
            </p:nvGrpSpPr>
            <p:grpSpPr bwMode="auto">
              <a:xfrm>
                <a:off x="3072" y="0"/>
                <a:ext cx="768" cy="1058"/>
                <a:chOff x="3072" y="0"/>
                <a:chExt cx="768" cy="1058"/>
              </a:xfrm>
            </p:grpSpPr>
            <p:sp>
              <p:nvSpPr>
                <p:cNvPr id="48199" name="Rectangle 1043"/>
                <p:cNvSpPr>
                  <a:spLocks noChangeArrowheads="1"/>
                </p:cNvSpPr>
                <p:nvPr/>
              </p:nvSpPr>
              <p:spPr bwMode="auto">
                <a:xfrm>
                  <a:off x="3115" y="0"/>
                  <a:ext cx="682" cy="10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b="1" dirty="0">
                      <a:solidFill>
                        <a:srgbClr val="FFFF00"/>
                      </a:solidFill>
                      <a:cs typeface="Times New Roman" panose="02020603050405020304" pitchFamily="18" charset="0"/>
                    </a:rPr>
                    <a:t>Date you used the source</a:t>
                  </a:r>
                  <a:endParaRPr lang="en-GB" altLang="en-US" sz="1200" dirty="0">
                    <a:solidFill>
                      <a:srgbClr val="FFFF00"/>
                    </a:solidFill>
                    <a:cs typeface="Times New Roman" panose="02020603050405020304" pitchFamily="18" charset="0"/>
                  </a:endParaRPr>
                </a:p>
                <a:p>
                  <a:pPr>
                    <a:spcBef>
                      <a:spcPct val="0"/>
                    </a:spcBef>
                    <a:buFontTx/>
                    <a:buNone/>
                  </a:pPr>
                  <a:endParaRPr lang="en-GB" altLang="en-US" sz="2400" dirty="0"/>
                </a:p>
              </p:txBody>
            </p:sp>
            <p:sp>
              <p:nvSpPr>
                <p:cNvPr id="48200" name="Rectangle 1044"/>
                <p:cNvSpPr>
                  <a:spLocks noChangeArrowheads="1"/>
                </p:cNvSpPr>
                <p:nvPr/>
              </p:nvSpPr>
              <p:spPr bwMode="auto">
                <a:xfrm>
                  <a:off x="3072" y="0"/>
                  <a:ext cx="768" cy="105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39" name="Group 1045"/>
              <p:cNvGrpSpPr>
                <a:grpSpLocks/>
              </p:cNvGrpSpPr>
              <p:nvPr/>
            </p:nvGrpSpPr>
            <p:grpSpPr bwMode="auto">
              <a:xfrm>
                <a:off x="0" y="1058"/>
                <a:ext cx="768" cy="1058"/>
                <a:chOff x="0" y="1058"/>
                <a:chExt cx="768" cy="1058"/>
              </a:xfrm>
            </p:grpSpPr>
            <p:sp>
              <p:nvSpPr>
                <p:cNvPr id="48197" name="Rectangle 1046"/>
                <p:cNvSpPr>
                  <a:spLocks noChangeArrowheads="1"/>
                </p:cNvSpPr>
                <p:nvPr/>
              </p:nvSpPr>
              <p:spPr bwMode="auto">
                <a:xfrm>
                  <a:off x="43" y="1058"/>
                  <a:ext cx="682" cy="10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Book</a:t>
                  </a:r>
                </a:p>
                <a:p>
                  <a:pPr>
                    <a:spcBef>
                      <a:spcPct val="0"/>
                    </a:spcBef>
                    <a:buFontTx/>
                    <a:buNone/>
                  </a:pPr>
                  <a:endParaRPr lang="en-GB" altLang="en-US" sz="1100" dirty="0"/>
                </a:p>
              </p:txBody>
            </p:sp>
            <p:sp>
              <p:nvSpPr>
                <p:cNvPr id="48198" name="Rectangle 1047"/>
                <p:cNvSpPr>
                  <a:spLocks noChangeArrowheads="1"/>
                </p:cNvSpPr>
                <p:nvPr/>
              </p:nvSpPr>
              <p:spPr bwMode="auto">
                <a:xfrm>
                  <a:off x="0" y="1058"/>
                  <a:ext cx="768" cy="105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40" name="Group 1048"/>
              <p:cNvGrpSpPr>
                <a:grpSpLocks/>
              </p:cNvGrpSpPr>
              <p:nvPr/>
            </p:nvGrpSpPr>
            <p:grpSpPr bwMode="auto">
              <a:xfrm>
                <a:off x="768" y="1058"/>
                <a:ext cx="768" cy="1058"/>
                <a:chOff x="768" y="1058"/>
                <a:chExt cx="768" cy="1058"/>
              </a:xfrm>
            </p:grpSpPr>
            <p:sp>
              <p:nvSpPr>
                <p:cNvPr id="48195" name="Rectangle 1049"/>
                <p:cNvSpPr>
                  <a:spLocks noChangeArrowheads="1"/>
                </p:cNvSpPr>
                <p:nvPr/>
              </p:nvSpPr>
              <p:spPr bwMode="auto">
                <a:xfrm>
                  <a:off x="811" y="1058"/>
                  <a:ext cx="682" cy="10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Catherine Burch</a:t>
                  </a:r>
                </a:p>
                <a:p>
                  <a:pPr>
                    <a:spcBef>
                      <a:spcPct val="0"/>
                    </a:spcBef>
                    <a:buFontTx/>
                    <a:buNone/>
                  </a:pPr>
                  <a:endParaRPr lang="en-GB" altLang="en-US" sz="2400" dirty="0"/>
                </a:p>
              </p:txBody>
            </p:sp>
            <p:sp>
              <p:nvSpPr>
                <p:cNvPr id="48196" name="Rectangle 1050"/>
                <p:cNvSpPr>
                  <a:spLocks noChangeArrowheads="1"/>
                </p:cNvSpPr>
                <p:nvPr/>
              </p:nvSpPr>
              <p:spPr bwMode="auto">
                <a:xfrm>
                  <a:off x="768" y="1058"/>
                  <a:ext cx="768" cy="105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41" name="Group 1051"/>
              <p:cNvGrpSpPr>
                <a:grpSpLocks/>
              </p:cNvGrpSpPr>
              <p:nvPr/>
            </p:nvGrpSpPr>
            <p:grpSpPr bwMode="auto">
              <a:xfrm>
                <a:off x="1536" y="1058"/>
                <a:ext cx="768" cy="1058"/>
                <a:chOff x="1536" y="1058"/>
                <a:chExt cx="768" cy="1058"/>
              </a:xfrm>
            </p:grpSpPr>
            <p:sp>
              <p:nvSpPr>
                <p:cNvPr id="48193" name="Rectangle 1052"/>
                <p:cNvSpPr>
                  <a:spLocks noChangeArrowheads="1"/>
                </p:cNvSpPr>
                <p:nvPr/>
              </p:nvSpPr>
              <p:spPr bwMode="auto">
                <a:xfrm>
                  <a:off x="1579" y="1058"/>
                  <a:ext cx="682" cy="10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Food (Growing up in World War 2).</a:t>
                  </a:r>
                </a:p>
                <a:p>
                  <a:pPr>
                    <a:spcBef>
                      <a:spcPct val="0"/>
                    </a:spcBef>
                    <a:buFontTx/>
                    <a:buNone/>
                  </a:pPr>
                  <a:endParaRPr lang="en-GB" altLang="en-US" sz="1100" dirty="0"/>
                </a:p>
              </p:txBody>
            </p:sp>
            <p:sp>
              <p:nvSpPr>
                <p:cNvPr id="48194" name="Rectangle 1053"/>
                <p:cNvSpPr>
                  <a:spLocks noChangeArrowheads="1"/>
                </p:cNvSpPr>
                <p:nvPr/>
              </p:nvSpPr>
              <p:spPr bwMode="auto">
                <a:xfrm>
                  <a:off x="1536" y="1058"/>
                  <a:ext cx="768" cy="105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42" name="Group 1054"/>
              <p:cNvGrpSpPr>
                <a:grpSpLocks/>
              </p:cNvGrpSpPr>
              <p:nvPr/>
            </p:nvGrpSpPr>
            <p:grpSpPr bwMode="auto">
              <a:xfrm>
                <a:off x="2304" y="1058"/>
                <a:ext cx="768" cy="1058"/>
                <a:chOff x="2304" y="1058"/>
                <a:chExt cx="768" cy="1058"/>
              </a:xfrm>
            </p:grpSpPr>
            <p:sp>
              <p:nvSpPr>
                <p:cNvPr id="48191" name="Rectangle 1055"/>
                <p:cNvSpPr>
                  <a:spLocks noChangeArrowheads="1"/>
                </p:cNvSpPr>
                <p:nvPr/>
              </p:nvSpPr>
              <p:spPr bwMode="auto">
                <a:xfrm>
                  <a:off x="2347" y="1058"/>
                  <a:ext cx="682" cy="10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Franklin Watts, London, 2005</a:t>
                  </a:r>
                </a:p>
                <a:p>
                  <a:pPr>
                    <a:spcBef>
                      <a:spcPct val="0"/>
                    </a:spcBef>
                    <a:buFontTx/>
                    <a:buNone/>
                  </a:pPr>
                  <a:endParaRPr lang="en-GB" altLang="en-US" sz="1100" dirty="0"/>
                </a:p>
              </p:txBody>
            </p:sp>
            <p:sp>
              <p:nvSpPr>
                <p:cNvPr id="48192" name="Rectangle 1056"/>
                <p:cNvSpPr>
                  <a:spLocks noChangeArrowheads="1"/>
                </p:cNvSpPr>
                <p:nvPr/>
              </p:nvSpPr>
              <p:spPr bwMode="auto">
                <a:xfrm>
                  <a:off x="2304" y="1058"/>
                  <a:ext cx="768" cy="105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43" name="Group 1057"/>
              <p:cNvGrpSpPr>
                <a:grpSpLocks/>
              </p:cNvGrpSpPr>
              <p:nvPr/>
            </p:nvGrpSpPr>
            <p:grpSpPr bwMode="auto">
              <a:xfrm>
                <a:off x="3072" y="1058"/>
                <a:ext cx="768" cy="1058"/>
                <a:chOff x="3072" y="1058"/>
                <a:chExt cx="768" cy="1058"/>
              </a:xfrm>
            </p:grpSpPr>
            <p:sp>
              <p:nvSpPr>
                <p:cNvPr id="48189" name="Rectangle 1058"/>
                <p:cNvSpPr>
                  <a:spLocks noChangeArrowheads="1"/>
                </p:cNvSpPr>
                <p:nvPr/>
              </p:nvSpPr>
              <p:spPr bwMode="auto">
                <a:xfrm>
                  <a:off x="3115" y="1058"/>
                  <a:ext cx="682" cy="105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5 April, 2010</a:t>
                  </a:r>
                </a:p>
                <a:p>
                  <a:pPr>
                    <a:spcBef>
                      <a:spcPct val="0"/>
                    </a:spcBef>
                    <a:buFontTx/>
                    <a:buNone/>
                  </a:pPr>
                  <a:endParaRPr lang="en-GB" altLang="en-US" sz="1100" dirty="0"/>
                </a:p>
              </p:txBody>
            </p:sp>
            <p:sp>
              <p:nvSpPr>
                <p:cNvPr id="48190" name="Rectangle 1059"/>
                <p:cNvSpPr>
                  <a:spLocks noChangeArrowheads="1"/>
                </p:cNvSpPr>
                <p:nvPr/>
              </p:nvSpPr>
              <p:spPr bwMode="auto">
                <a:xfrm>
                  <a:off x="3072" y="1058"/>
                  <a:ext cx="768" cy="105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44" name="Group 1060"/>
              <p:cNvGrpSpPr>
                <a:grpSpLocks/>
              </p:cNvGrpSpPr>
              <p:nvPr/>
            </p:nvGrpSpPr>
            <p:grpSpPr bwMode="auto">
              <a:xfrm>
                <a:off x="0" y="2116"/>
                <a:ext cx="768" cy="1674"/>
                <a:chOff x="0" y="2116"/>
                <a:chExt cx="768" cy="1674"/>
              </a:xfrm>
            </p:grpSpPr>
            <p:sp>
              <p:nvSpPr>
                <p:cNvPr id="48187" name="Rectangle 1061"/>
                <p:cNvSpPr>
                  <a:spLocks noChangeArrowheads="1"/>
                </p:cNvSpPr>
                <p:nvPr/>
              </p:nvSpPr>
              <p:spPr bwMode="auto">
                <a:xfrm>
                  <a:off x="43" y="2116"/>
                  <a:ext cx="682" cy="167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Person (interview)</a:t>
                  </a:r>
                </a:p>
                <a:p>
                  <a:pPr>
                    <a:spcBef>
                      <a:spcPct val="0"/>
                    </a:spcBef>
                    <a:buFontTx/>
                    <a:buNone/>
                  </a:pPr>
                  <a:endParaRPr lang="en-GB" altLang="en-US" sz="1100" dirty="0"/>
                </a:p>
              </p:txBody>
            </p:sp>
            <p:sp>
              <p:nvSpPr>
                <p:cNvPr id="48188" name="Rectangle 1062"/>
                <p:cNvSpPr>
                  <a:spLocks noChangeArrowheads="1"/>
                </p:cNvSpPr>
                <p:nvPr/>
              </p:nvSpPr>
              <p:spPr bwMode="auto">
                <a:xfrm>
                  <a:off x="0" y="2116"/>
                  <a:ext cx="768" cy="1674"/>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45" name="Group 1063"/>
              <p:cNvGrpSpPr>
                <a:grpSpLocks/>
              </p:cNvGrpSpPr>
              <p:nvPr/>
            </p:nvGrpSpPr>
            <p:grpSpPr bwMode="auto">
              <a:xfrm>
                <a:off x="768" y="2116"/>
                <a:ext cx="768" cy="1674"/>
                <a:chOff x="768" y="2116"/>
                <a:chExt cx="768" cy="1674"/>
              </a:xfrm>
            </p:grpSpPr>
            <p:sp>
              <p:nvSpPr>
                <p:cNvPr id="48185" name="Rectangle 1064"/>
                <p:cNvSpPr>
                  <a:spLocks noChangeArrowheads="1"/>
                </p:cNvSpPr>
                <p:nvPr/>
              </p:nvSpPr>
              <p:spPr bwMode="auto">
                <a:xfrm>
                  <a:off x="811" y="2116"/>
                  <a:ext cx="682" cy="167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James Smith</a:t>
                  </a:r>
                </a:p>
                <a:p>
                  <a:pPr>
                    <a:spcBef>
                      <a:spcPct val="0"/>
                    </a:spcBef>
                    <a:buFontTx/>
                    <a:buNone/>
                  </a:pPr>
                  <a:endParaRPr lang="en-GB" altLang="en-US" sz="1100" dirty="0"/>
                </a:p>
              </p:txBody>
            </p:sp>
            <p:sp>
              <p:nvSpPr>
                <p:cNvPr id="48186" name="Rectangle 1065"/>
                <p:cNvSpPr>
                  <a:spLocks noChangeArrowheads="1"/>
                </p:cNvSpPr>
                <p:nvPr/>
              </p:nvSpPr>
              <p:spPr bwMode="auto">
                <a:xfrm>
                  <a:off x="768" y="2116"/>
                  <a:ext cx="768" cy="1674"/>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46" name="Group 1066"/>
              <p:cNvGrpSpPr>
                <a:grpSpLocks/>
              </p:cNvGrpSpPr>
              <p:nvPr/>
            </p:nvGrpSpPr>
            <p:grpSpPr bwMode="auto">
              <a:xfrm>
                <a:off x="1536" y="2116"/>
                <a:ext cx="768" cy="1674"/>
                <a:chOff x="1536" y="2116"/>
                <a:chExt cx="768" cy="1674"/>
              </a:xfrm>
            </p:grpSpPr>
            <p:sp>
              <p:nvSpPr>
                <p:cNvPr id="48183" name="Rectangle 1067"/>
                <p:cNvSpPr>
                  <a:spLocks noChangeArrowheads="1"/>
                </p:cNvSpPr>
                <p:nvPr/>
              </p:nvSpPr>
              <p:spPr bwMode="auto">
                <a:xfrm>
                  <a:off x="1579" y="2116"/>
                  <a:ext cx="682" cy="167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Interview with my granddad about his experiences of rationing in World War 2.</a:t>
                  </a:r>
                </a:p>
                <a:p>
                  <a:pPr>
                    <a:spcBef>
                      <a:spcPct val="0"/>
                    </a:spcBef>
                    <a:buFontTx/>
                    <a:buNone/>
                  </a:pPr>
                  <a:endParaRPr lang="en-GB" altLang="en-US" sz="1100" dirty="0"/>
                </a:p>
              </p:txBody>
            </p:sp>
            <p:sp>
              <p:nvSpPr>
                <p:cNvPr id="48184" name="Rectangle 1068"/>
                <p:cNvSpPr>
                  <a:spLocks noChangeArrowheads="1"/>
                </p:cNvSpPr>
                <p:nvPr/>
              </p:nvSpPr>
              <p:spPr bwMode="auto">
                <a:xfrm>
                  <a:off x="1536" y="2116"/>
                  <a:ext cx="768" cy="1674"/>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47" name="Group 1069"/>
              <p:cNvGrpSpPr>
                <a:grpSpLocks/>
              </p:cNvGrpSpPr>
              <p:nvPr/>
            </p:nvGrpSpPr>
            <p:grpSpPr bwMode="auto">
              <a:xfrm>
                <a:off x="2304" y="2116"/>
                <a:ext cx="768" cy="1674"/>
                <a:chOff x="2304" y="2116"/>
                <a:chExt cx="768" cy="1674"/>
              </a:xfrm>
            </p:grpSpPr>
            <p:sp>
              <p:nvSpPr>
                <p:cNvPr id="48181" name="Rectangle 1070"/>
                <p:cNvSpPr>
                  <a:spLocks noChangeArrowheads="1"/>
                </p:cNvSpPr>
                <p:nvPr/>
              </p:nvSpPr>
              <p:spPr bwMode="auto">
                <a:xfrm>
                  <a:off x="2347" y="2116"/>
                  <a:ext cx="682" cy="167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200">
                      <a:cs typeface="Times New Roman" panose="02020603050405020304" pitchFamily="18" charset="0"/>
                    </a:rPr>
                    <a:t> </a:t>
                  </a:r>
                </a:p>
                <a:p>
                  <a:pPr>
                    <a:spcBef>
                      <a:spcPct val="0"/>
                    </a:spcBef>
                    <a:buFontTx/>
                    <a:buNone/>
                  </a:pPr>
                  <a:endParaRPr lang="en-GB" altLang="en-US" sz="2400"/>
                </a:p>
              </p:txBody>
            </p:sp>
            <p:sp>
              <p:nvSpPr>
                <p:cNvPr id="48182" name="Rectangle 1071"/>
                <p:cNvSpPr>
                  <a:spLocks noChangeArrowheads="1"/>
                </p:cNvSpPr>
                <p:nvPr/>
              </p:nvSpPr>
              <p:spPr bwMode="auto">
                <a:xfrm>
                  <a:off x="2304" y="2116"/>
                  <a:ext cx="768" cy="1674"/>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48" name="Group 1072"/>
              <p:cNvGrpSpPr>
                <a:grpSpLocks/>
              </p:cNvGrpSpPr>
              <p:nvPr/>
            </p:nvGrpSpPr>
            <p:grpSpPr bwMode="auto">
              <a:xfrm>
                <a:off x="3072" y="2116"/>
                <a:ext cx="768" cy="1674"/>
                <a:chOff x="3072" y="2116"/>
                <a:chExt cx="768" cy="1674"/>
              </a:xfrm>
            </p:grpSpPr>
            <p:sp>
              <p:nvSpPr>
                <p:cNvPr id="48179" name="Rectangle 1073"/>
                <p:cNvSpPr>
                  <a:spLocks noChangeArrowheads="1"/>
                </p:cNvSpPr>
                <p:nvPr/>
              </p:nvSpPr>
              <p:spPr bwMode="auto">
                <a:xfrm>
                  <a:off x="3115" y="2116"/>
                  <a:ext cx="682" cy="167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6 April, 2010</a:t>
                  </a:r>
                </a:p>
                <a:p>
                  <a:pPr>
                    <a:spcBef>
                      <a:spcPct val="0"/>
                    </a:spcBef>
                    <a:buFontTx/>
                    <a:buNone/>
                  </a:pPr>
                  <a:endParaRPr lang="en-GB" altLang="en-US" sz="1100" dirty="0"/>
                </a:p>
              </p:txBody>
            </p:sp>
            <p:sp>
              <p:nvSpPr>
                <p:cNvPr id="48180" name="Rectangle 1074"/>
                <p:cNvSpPr>
                  <a:spLocks noChangeArrowheads="1"/>
                </p:cNvSpPr>
                <p:nvPr/>
              </p:nvSpPr>
              <p:spPr bwMode="auto">
                <a:xfrm>
                  <a:off x="3072" y="2116"/>
                  <a:ext cx="768" cy="1674"/>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49" name="Group 1075"/>
              <p:cNvGrpSpPr>
                <a:grpSpLocks/>
              </p:cNvGrpSpPr>
              <p:nvPr/>
            </p:nvGrpSpPr>
            <p:grpSpPr bwMode="auto">
              <a:xfrm>
                <a:off x="0" y="3790"/>
                <a:ext cx="768" cy="750"/>
                <a:chOff x="0" y="3790"/>
                <a:chExt cx="768" cy="750"/>
              </a:xfrm>
            </p:grpSpPr>
            <p:sp>
              <p:nvSpPr>
                <p:cNvPr id="48177" name="Rectangle 1076"/>
                <p:cNvSpPr>
                  <a:spLocks noChangeArrowheads="1"/>
                </p:cNvSpPr>
                <p:nvPr/>
              </p:nvSpPr>
              <p:spPr bwMode="auto">
                <a:xfrm>
                  <a:off x="43" y="3790"/>
                  <a:ext cx="682" cy="7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Television programme</a:t>
                  </a:r>
                </a:p>
                <a:p>
                  <a:pPr>
                    <a:spcBef>
                      <a:spcPct val="0"/>
                    </a:spcBef>
                    <a:buFontTx/>
                    <a:buNone/>
                  </a:pPr>
                  <a:endParaRPr lang="en-GB" altLang="en-US" sz="1100" dirty="0"/>
                </a:p>
              </p:txBody>
            </p:sp>
            <p:sp>
              <p:nvSpPr>
                <p:cNvPr id="48178" name="Rectangle 1077"/>
                <p:cNvSpPr>
                  <a:spLocks noChangeArrowheads="1"/>
                </p:cNvSpPr>
                <p:nvPr/>
              </p:nvSpPr>
              <p:spPr bwMode="auto">
                <a:xfrm>
                  <a:off x="0" y="3790"/>
                  <a:ext cx="768" cy="75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50" name="Group 1078"/>
              <p:cNvGrpSpPr>
                <a:grpSpLocks/>
              </p:cNvGrpSpPr>
              <p:nvPr/>
            </p:nvGrpSpPr>
            <p:grpSpPr bwMode="auto">
              <a:xfrm>
                <a:off x="768" y="3790"/>
                <a:ext cx="768" cy="750"/>
                <a:chOff x="768" y="3790"/>
                <a:chExt cx="768" cy="750"/>
              </a:xfrm>
            </p:grpSpPr>
            <p:sp>
              <p:nvSpPr>
                <p:cNvPr id="48175" name="Rectangle 1079"/>
                <p:cNvSpPr>
                  <a:spLocks noChangeArrowheads="1"/>
                </p:cNvSpPr>
                <p:nvPr/>
              </p:nvSpPr>
              <p:spPr bwMode="auto">
                <a:xfrm>
                  <a:off x="811" y="3790"/>
                  <a:ext cx="682" cy="7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200">
                      <a:cs typeface="Times New Roman" panose="02020603050405020304" pitchFamily="18" charset="0"/>
                    </a:rPr>
                    <a:t> </a:t>
                  </a:r>
                </a:p>
                <a:p>
                  <a:pPr>
                    <a:spcBef>
                      <a:spcPct val="0"/>
                    </a:spcBef>
                    <a:buFontTx/>
                    <a:buNone/>
                  </a:pPr>
                  <a:endParaRPr lang="en-GB" altLang="en-US" sz="2400"/>
                </a:p>
              </p:txBody>
            </p:sp>
            <p:sp>
              <p:nvSpPr>
                <p:cNvPr id="48176" name="Rectangle 1080"/>
                <p:cNvSpPr>
                  <a:spLocks noChangeArrowheads="1"/>
                </p:cNvSpPr>
                <p:nvPr/>
              </p:nvSpPr>
              <p:spPr bwMode="auto">
                <a:xfrm>
                  <a:off x="768" y="3790"/>
                  <a:ext cx="768" cy="75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51" name="Group 1081"/>
              <p:cNvGrpSpPr>
                <a:grpSpLocks/>
              </p:cNvGrpSpPr>
              <p:nvPr/>
            </p:nvGrpSpPr>
            <p:grpSpPr bwMode="auto">
              <a:xfrm>
                <a:off x="1536" y="3790"/>
                <a:ext cx="768" cy="750"/>
                <a:chOff x="1536" y="3790"/>
                <a:chExt cx="768" cy="750"/>
              </a:xfrm>
            </p:grpSpPr>
            <p:sp>
              <p:nvSpPr>
                <p:cNvPr id="48173" name="Rectangle 1082"/>
                <p:cNvSpPr>
                  <a:spLocks noChangeArrowheads="1"/>
                </p:cNvSpPr>
                <p:nvPr/>
              </p:nvSpPr>
              <p:spPr bwMode="auto">
                <a:xfrm>
                  <a:off x="1579" y="3790"/>
                  <a:ext cx="682" cy="7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What we ate in the war.</a:t>
                  </a:r>
                </a:p>
                <a:p>
                  <a:pPr>
                    <a:spcBef>
                      <a:spcPct val="0"/>
                    </a:spcBef>
                    <a:buFontTx/>
                    <a:buNone/>
                  </a:pPr>
                  <a:endParaRPr lang="en-GB" altLang="en-US" sz="1100" dirty="0">
                    <a:solidFill>
                      <a:schemeClr val="bg1"/>
                    </a:solidFill>
                  </a:endParaRPr>
                </a:p>
              </p:txBody>
            </p:sp>
            <p:sp>
              <p:nvSpPr>
                <p:cNvPr id="48174" name="Rectangle 1083"/>
                <p:cNvSpPr>
                  <a:spLocks noChangeArrowheads="1"/>
                </p:cNvSpPr>
                <p:nvPr/>
              </p:nvSpPr>
              <p:spPr bwMode="auto">
                <a:xfrm>
                  <a:off x="1536" y="3790"/>
                  <a:ext cx="768" cy="75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52" name="Group 1084"/>
              <p:cNvGrpSpPr>
                <a:grpSpLocks/>
              </p:cNvGrpSpPr>
              <p:nvPr/>
            </p:nvGrpSpPr>
            <p:grpSpPr bwMode="auto">
              <a:xfrm>
                <a:off x="2304" y="3790"/>
                <a:ext cx="768" cy="750"/>
                <a:chOff x="2304" y="3790"/>
                <a:chExt cx="768" cy="750"/>
              </a:xfrm>
            </p:grpSpPr>
            <p:sp>
              <p:nvSpPr>
                <p:cNvPr id="48171" name="Rectangle 1085"/>
                <p:cNvSpPr>
                  <a:spLocks noChangeArrowheads="1"/>
                </p:cNvSpPr>
                <p:nvPr/>
              </p:nvSpPr>
              <p:spPr bwMode="auto">
                <a:xfrm>
                  <a:off x="2347" y="3790"/>
                  <a:ext cx="682" cy="7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BBC2, 2005</a:t>
                  </a:r>
                </a:p>
                <a:p>
                  <a:pPr>
                    <a:spcBef>
                      <a:spcPct val="0"/>
                    </a:spcBef>
                    <a:buFontTx/>
                    <a:buNone/>
                  </a:pPr>
                  <a:endParaRPr lang="en-GB" altLang="en-US" sz="1100" dirty="0"/>
                </a:p>
              </p:txBody>
            </p:sp>
            <p:sp>
              <p:nvSpPr>
                <p:cNvPr id="48172" name="Rectangle 1086"/>
                <p:cNvSpPr>
                  <a:spLocks noChangeArrowheads="1"/>
                </p:cNvSpPr>
                <p:nvPr/>
              </p:nvSpPr>
              <p:spPr bwMode="auto">
                <a:xfrm>
                  <a:off x="2304" y="3790"/>
                  <a:ext cx="768" cy="75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53" name="Group 1087"/>
              <p:cNvGrpSpPr>
                <a:grpSpLocks/>
              </p:cNvGrpSpPr>
              <p:nvPr/>
            </p:nvGrpSpPr>
            <p:grpSpPr bwMode="auto">
              <a:xfrm>
                <a:off x="3072" y="3790"/>
                <a:ext cx="768" cy="750"/>
                <a:chOff x="3072" y="3790"/>
                <a:chExt cx="768" cy="750"/>
              </a:xfrm>
            </p:grpSpPr>
            <p:sp>
              <p:nvSpPr>
                <p:cNvPr id="48169" name="Rectangle 1088"/>
                <p:cNvSpPr>
                  <a:spLocks noChangeArrowheads="1"/>
                </p:cNvSpPr>
                <p:nvPr/>
              </p:nvSpPr>
              <p:spPr bwMode="auto">
                <a:xfrm>
                  <a:off x="3115" y="3790"/>
                  <a:ext cx="682" cy="7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8 April, 2010</a:t>
                  </a:r>
                </a:p>
                <a:p>
                  <a:pPr>
                    <a:spcBef>
                      <a:spcPct val="0"/>
                    </a:spcBef>
                    <a:buFontTx/>
                    <a:buNone/>
                  </a:pPr>
                  <a:endParaRPr lang="en-GB" altLang="en-US" sz="1100" dirty="0">
                    <a:solidFill>
                      <a:schemeClr val="bg1"/>
                    </a:solidFill>
                  </a:endParaRPr>
                </a:p>
              </p:txBody>
            </p:sp>
            <p:sp>
              <p:nvSpPr>
                <p:cNvPr id="48170" name="Rectangle 1089"/>
                <p:cNvSpPr>
                  <a:spLocks noChangeArrowheads="1"/>
                </p:cNvSpPr>
                <p:nvPr/>
              </p:nvSpPr>
              <p:spPr bwMode="auto">
                <a:xfrm>
                  <a:off x="3072" y="3790"/>
                  <a:ext cx="768" cy="75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54" name="Group 1090"/>
              <p:cNvGrpSpPr>
                <a:grpSpLocks/>
              </p:cNvGrpSpPr>
              <p:nvPr/>
            </p:nvGrpSpPr>
            <p:grpSpPr bwMode="auto">
              <a:xfrm>
                <a:off x="0" y="4540"/>
                <a:ext cx="768" cy="2136"/>
                <a:chOff x="0" y="4540"/>
                <a:chExt cx="768" cy="2136"/>
              </a:xfrm>
            </p:grpSpPr>
            <p:sp>
              <p:nvSpPr>
                <p:cNvPr id="48167" name="Rectangle 1091"/>
                <p:cNvSpPr>
                  <a:spLocks noChangeArrowheads="1"/>
                </p:cNvSpPr>
                <p:nvPr/>
              </p:nvSpPr>
              <p:spPr bwMode="auto">
                <a:xfrm>
                  <a:off x="43" y="4540"/>
                  <a:ext cx="682" cy="213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Website</a:t>
                  </a:r>
                </a:p>
                <a:p>
                  <a:pPr>
                    <a:spcBef>
                      <a:spcPct val="0"/>
                    </a:spcBef>
                    <a:buFontTx/>
                    <a:buNone/>
                  </a:pPr>
                  <a:endParaRPr lang="en-GB" altLang="en-US" sz="1100" dirty="0"/>
                </a:p>
              </p:txBody>
            </p:sp>
            <p:sp>
              <p:nvSpPr>
                <p:cNvPr id="48168" name="Rectangle 1092"/>
                <p:cNvSpPr>
                  <a:spLocks noChangeArrowheads="1"/>
                </p:cNvSpPr>
                <p:nvPr/>
              </p:nvSpPr>
              <p:spPr bwMode="auto">
                <a:xfrm>
                  <a:off x="0" y="4540"/>
                  <a:ext cx="768" cy="2136"/>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55" name="Group 1093"/>
              <p:cNvGrpSpPr>
                <a:grpSpLocks/>
              </p:cNvGrpSpPr>
              <p:nvPr/>
            </p:nvGrpSpPr>
            <p:grpSpPr bwMode="auto">
              <a:xfrm>
                <a:off x="768" y="4540"/>
                <a:ext cx="768" cy="2136"/>
                <a:chOff x="768" y="4540"/>
                <a:chExt cx="768" cy="2136"/>
              </a:xfrm>
            </p:grpSpPr>
            <p:sp>
              <p:nvSpPr>
                <p:cNvPr id="48165" name="Rectangle 1094"/>
                <p:cNvSpPr>
                  <a:spLocks noChangeArrowheads="1"/>
                </p:cNvSpPr>
                <p:nvPr/>
              </p:nvSpPr>
              <p:spPr bwMode="auto">
                <a:xfrm>
                  <a:off x="811" y="4540"/>
                  <a:ext cx="682" cy="213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200">
                      <a:cs typeface="Times New Roman" panose="02020603050405020304" pitchFamily="18" charset="0"/>
                    </a:rPr>
                    <a:t> </a:t>
                  </a:r>
                </a:p>
                <a:p>
                  <a:pPr>
                    <a:spcBef>
                      <a:spcPct val="0"/>
                    </a:spcBef>
                    <a:buFontTx/>
                    <a:buNone/>
                  </a:pPr>
                  <a:endParaRPr lang="en-GB" altLang="en-US" sz="2400"/>
                </a:p>
              </p:txBody>
            </p:sp>
            <p:sp>
              <p:nvSpPr>
                <p:cNvPr id="48166" name="Rectangle 1095"/>
                <p:cNvSpPr>
                  <a:spLocks noChangeArrowheads="1"/>
                </p:cNvSpPr>
                <p:nvPr/>
              </p:nvSpPr>
              <p:spPr bwMode="auto">
                <a:xfrm>
                  <a:off x="768" y="4540"/>
                  <a:ext cx="768" cy="2136"/>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56" name="Group 1096"/>
              <p:cNvGrpSpPr>
                <a:grpSpLocks/>
              </p:cNvGrpSpPr>
              <p:nvPr/>
            </p:nvGrpSpPr>
            <p:grpSpPr bwMode="auto">
              <a:xfrm>
                <a:off x="1536" y="4540"/>
                <a:ext cx="768" cy="2136"/>
                <a:chOff x="1536" y="4540"/>
                <a:chExt cx="768" cy="2136"/>
              </a:xfrm>
            </p:grpSpPr>
            <p:sp>
              <p:nvSpPr>
                <p:cNvPr id="48163" name="Rectangle 1097"/>
                <p:cNvSpPr>
                  <a:spLocks noChangeArrowheads="1"/>
                </p:cNvSpPr>
                <p:nvPr/>
              </p:nvSpPr>
              <p:spPr bwMode="auto">
                <a:xfrm>
                  <a:off x="1579" y="4540"/>
                  <a:ext cx="682" cy="213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Food and shopping – World War 2.</a:t>
                  </a:r>
                </a:p>
                <a:p>
                  <a:pPr>
                    <a:spcBef>
                      <a:spcPct val="0"/>
                    </a:spcBef>
                    <a:buFontTx/>
                    <a:buNone/>
                  </a:pPr>
                  <a:r>
                    <a:rPr lang="en-GB" altLang="en-US" sz="1100" u="sng" dirty="0">
                      <a:solidFill>
                        <a:schemeClr val="bg1"/>
                      </a:solidFill>
                      <a:cs typeface="Times New Roman" panose="02020603050405020304" pitchFamily="18" charset="0"/>
                    </a:rPr>
                    <a:t>http://cookit.e2bn.org/historycookbook/20-97-world-war-2-Food-facts.html</a:t>
                  </a:r>
                  <a:endParaRPr lang="en-GB" altLang="en-US" sz="1100" dirty="0">
                    <a:solidFill>
                      <a:schemeClr val="bg1"/>
                    </a:solidFill>
                    <a:cs typeface="Times New Roman" panose="02020603050405020304" pitchFamily="18" charset="0"/>
                  </a:endParaRPr>
                </a:p>
                <a:p>
                  <a:pPr>
                    <a:spcBef>
                      <a:spcPct val="0"/>
                    </a:spcBef>
                    <a:buFontTx/>
                    <a:buNone/>
                  </a:pPr>
                  <a:endParaRPr lang="en-GB" altLang="en-US" sz="1100" dirty="0"/>
                </a:p>
              </p:txBody>
            </p:sp>
            <p:sp>
              <p:nvSpPr>
                <p:cNvPr id="48164" name="Rectangle 1098"/>
                <p:cNvSpPr>
                  <a:spLocks noChangeArrowheads="1"/>
                </p:cNvSpPr>
                <p:nvPr/>
              </p:nvSpPr>
              <p:spPr bwMode="auto">
                <a:xfrm>
                  <a:off x="1536" y="4540"/>
                  <a:ext cx="768" cy="2136"/>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57" name="Group 1099"/>
              <p:cNvGrpSpPr>
                <a:grpSpLocks/>
              </p:cNvGrpSpPr>
              <p:nvPr/>
            </p:nvGrpSpPr>
            <p:grpSpPr bwMode="auto">
              <a:xfrm>
                <a:off x="2304" y="4540"/>
                <a:ext cx="768" cy="2136"/>
                <a:chOff x="2304" y="4540"/>
                <a:chExt cx="768" cy="2136"/>
              </a:xfrm>
            </p:grpSpPr>
            <p:sp>
              <p:nvSpPr>
                <p:cNvPr id="48161" name="Rectangle 1100"/>
                <p:cNvSpPr>
                  <a:spLocks noChangeArrowheads="1"/>
                </p:cNvSpPr>
                <p:nvPr/>
              </p:nvSpPr>
              <p:spPr bwMode="auto">
                <a:xfrm>
                  <a:off x="2347" y="4540"/>
                  <a:ext cx="682" cy="213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BBC</a:t>
                  </a:r>
                </a:p>
                <a:p>
                  <a:pPr>
                    <a:spcBef>
                      <a:spcPct val="0"/>
                    </a:spcBef>
                    <a:buFontTx/>
                    <a:buNone/>
                  </a:pPr>
                  <a:endParaRPr lang="en-GB" altLang="en-US" sz="1100" dirty="0"/>
                </a:p>
              </p:txBody>
            </p:sp>
            <p:sp>
              <p:nvSpPr>
                <p:cNvPr id="48162" name="Rectangle 1101"/>
                <p:cNvSpPr>
                  <a:spLocks noChangeArrowheads="1"/>
                </p:cNvSpPr>
                <p:nvPr/>
              </p:nvSpPr>
              <p:spPr bwMode="auto">
                <a:xfrm>
                  <a:off x="2304" y="4540"/>
                  <a:ext cx="768" cy="2136"/>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48158" name="Group 1102"/>
              <p:cNvGrpSpPr>
                <a:grpSpLocks/>
              </p:cNvGrpSpPr>
              <p:nvPr/>
            </p:nvGrpSpPr>
            <p:grpSpPr bwMode="auto">
              <a:xfrm>
                <a:off x="3072" y="4540"/>
                <a:ext cx="768" cy="2136"/>
                <a:chOff x="3072" y="4540"/>
                <a:chExt cx="768" cy="2136"/>
              </a:xfrm>
            </p:grpSpPr>
            <p:sp>
              <p:nvSpPr>
                <p:cNvPr id="48159" name="Rectangle 1103"/>
                <p:cNvSpPr>
                  <a:spLocks noChangeArrowheads="1"/>
                </p:cNvSpPr>
                <p:nvPr/>
              </p:nvSpPr>
              <p:spPr bwMode="auto">
                <a:xfrm>
                  <a:off x="3115" y="4540"/>
                  <a:ext cx="682" cy="213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100" dirty="0">
                      <a:solidFill>
                        <a:schemeClr val="bg1"/>
                      </a:solidFill>
                      <a:cs typeface="Times New Roman" panose="02020603050405020304" pitchFamily="18" charset="0"/>
                    </a:rPr>
                    <a:t>2 April, 2010</a:t>
                  </a:r>
                </a:p>
                <a:p>
                  <a:pPr>
                    <a:spcBef>
                      <a:spcPct val="0"/>
                    </a:spcBef>
                    <a:buFontTx/>
                    <a:buNone/>
                  </a:pPr>
                  <a:endParaRPr lang="en-GB" altLang="en-US" sz="1100" dirty="0"/>
                </a:p>
              </p:txBody>
            </p:sp>
            <p:sp>
              <p:nvSpPr>
                <p:cNvPr id="48160" name="Rectangle 1104"/>
                <p:cNvSpPr>
                  <a:spLocks noChangeArrowheads="1"/>
                </p:cNvSpPr>
                <p:nvPr/>
              </p:nvSpPr>
              <p:spPr bwMode="auto">
                <a:xfrm>
                  <a:off x="3072" y="4540"/>
                  <a:ext cx="768" cy="2136"/>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sp>
          <p:nvSpPr>
            <p:cNvPr id="48133" name="Rectangle 1105"/>
            <p:cNvSpPr>
              <a:spLocks noChangeArrowheads="1"/>
            </p:cNvSpPr>
            <p:nvPr/>
          </p:nvSpPr>
          <p:spPr bwMode="auto">
            <a:xfrm>
              <a:off x="-3" y="-3"/>
              <a:ext cx="3846" cy="6682"/>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spTree>
    <p:extLst>
      <p:ext uri="{BB962C8B-B14F-4D97-AF65-F5344CB8AC3E}">
        <p14:creationId xmlns:p14="http://schemas.microsoft.com/office/powerpoint/2010/main" val="2712600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8BD891-7383-44D2-B663-69937FB0330C}"/>
              </a:ext>
            </a:extLst>
          </p:cNvPr>
          <p:cNvSpPr txBox="1"/>
          <p:nvPr/>
        </p:nvSpPr>
        <p:spPr>
          <a:xfrm flipH="1">
            <a:off x="1394459" y="348343"/>
            <a:ext cx="9403082" cy="553998"/>
          </a:xfrm>
          <a:prstGeom prst="rect">
            <a:avLst/>
          </a:prstGeom>
          <a:noFill/>
        </p:spPr>
        <p:txBody>
          <a:bodyPr wrap="square" rtlCol="0">
            <a:spAutoFit/>
          </a:bodyPr>
          <a:lstStyle/>
          <a:p>
            <a:r>
              <a:rPr lang="en-GB" sz="3000" b="1" dirty="0">
                <a:solidFill>
                  <a:schemeClr val="bg1"/>
                </a:solidFill>
              </a:rPr>
              <a:t>Bibliography: A list of References, Sources and works cited</a:t>
            </a:r>
          </a:p>
        </p:txBody>
      </p:sp>
      <p:pic>
        <p:nvPicPr>
          <p:cNvPr id="6" name="Picture 5" descr="A screenshot of a cell phone&#10;&#10;Description automatically generated">
            <a:extLst>
              <a:ext uri="{FF2B5EF4-FFF2-40B4-BE49-F238E27FC236}">
                <a16:creationId xmlns:a16="http://schemas.microsoft.com/office/drawing/2014/main" id="{9629BC24-C2D9-4665-A32A-7DD1DB0F8A80}"/>
              </a:ext>
            </a:extLst>
          </p:cNvPr>
          <p:cNvPicPr>
            <a:picLocks noChangeAspect="1"/>
          </p:cNvPicPr>
          <p:nvPr/>
        </p:nvPicPr>
        <p:blipFill rotWithShape="1">
          <a:blip r:embed="rId2">
            <a:extLst>
              <a:ext uri="{28A0092B-C50C-407E-A947-70E740481C1C}">
                <a14:useLocalDpi xmlns:a14="http://schemas.microsoft.com/office/drawing/2010/main" val="0"/>
              </a:ext>
            </a:extLst>
          </a:blip>
          <a:srcRect t="27475"/>
          <a:stretch/>
        </p:blipFill>
        <p:spPr>
          <a:xfrm>
            <a:off x="3319591" y="902341"/>
            <a:ext cx="5878027" cy="5721927"/>
          </a:xfrm>
          <a:prstGeom prst="rect">
            <a:avLst/>
          </a:prstGeom>
        </p:spPr>
      </p:pic>
    </p:spTree>
    <p:extLst>
      <p:ext uri="{BB962C8B-B14F-4D97-AF65-F5344CB8AC3E}">
        <p14:creationId xmlns:p14="http://schemas.microsoft.com/office/powerpoint/2010/main" val="279277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0180" name="Picture 5" descr="C:\Documents and Settings\Admin2\Desktop\ref.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845" y="1989053"/>
            <a:ext cx="2464435" cy="257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6"/>
          <p:cNvSpPr txBox="1">
            <a:spLocks noChangeArrowheads="1"/>
          </p:cNvSpPr>
          <p:nvPr/>
        </p:nvSpPr>
        <p:spPr bwMode="auto">
          <a:xfrm>
            <a:off x="826954" y="752643"/>
            <a:ext cx="10840720" cy="1015663"/>
          </a:xfrm>
          <a:prstGeom prst="rect">
            <a:avLst/>
          </a:prstGeom>
          <a:solidFill>
            <a:srgbClr val="FFC000"/>
          </a:solidFill>
          <a:ln w="9525">
            <a:solidFill>
              <a:schemeClr val="bg1"/>
            </a:solid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000" b="1" dirty="0">
                <a:solidFill>
                  <a:schemeClr val="bg1"/>
                </a:solidFill>
                <a:latin typeface="+mn-lt"/>
              </a:rPr>
              <a:t>NEVILLE, C. (2010) </a:t>
            </a:r>
            <a:r>
              <a:rPr lang="en-GB" altLang="en-US" sz="3000" b="1" i="1" dirty="0">
                <a:solidFill>
                  <a:schemeClr val="bg1"/>
                </a:solidFill>
                <a:latin typeface="+mn-lt"/>
              </a:rPr>
              <a:t>The Complete Guide to Referencing and Avoiding Plagiarism</a:t>
            </a:r>
            <a:r>
              <a:rPr lang="en-GB" altLang="en-US" sz="3000" b="1" dirty="0">
                <a:solidFill>
                  <a:schemeClr val="bg1"/>
                </a:solidFill>
                <a:latin typeface="+mn-lt"/>
              </a:rPr>
              <a:t>. 2</a:t>
            </a:r>
            <a:r>
              <a:rPr lang="en-GB" altLang="en-US" sz="3000" b="1" baseline="30000" dirty="0">
                <a:solidFill>
                  <a:schemeClr val="bg1"/>
                </a:solidFill>
                <a:latin typeface="+mn-lt"/>
              </a:rPr>
              <a:t>nd</a:t>
            </a:r>
            <a:r>
              <a:rPr lang="en-GB" altLang="en-US" sz="3000" b="1" dirty="0">
                <a:solidFill>
                  <a:schemeClr val="bg1"/>
                </a:solidFill>
                <a:latin typeface="+mn-lt"/>
              </a:rPr>
              <a:t> Ed. Maidenhead: Open University Press.</a:t>
            </a:r>
          </a:p>
        </p:txBody>
      </p:sp>
      <p:sp>
        <p:nvSpPr>
          <p:cNvPr id="50182" name="Text Box 7"/>
          <p:cNvSpPr txBox="1">
            <a:spLocks noChangeArrowheads="1"/>
          </p:cNvSpPr>
          <p:nvPr/>
        </p:nvSpPr>
        <p:spPr bwMode="auto">
          <a:xfrm>
            <a:off x="826954" y="2009824"/>
            <a:ext cx="54409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000" b="1" dirty="0">
                <a:solidFill>
                  <a:schemeClr val="bg1"/>
                </a:solidFill>
                <a:latin typeface="+mn-lt"/>
                <a:cs typeface="Times New Roman" panose="02020603050405020304" pitchFamily="18" charset="0"/>
              </a:rPr>
              <a:t>In text:</a:t>
            </a:r>
          </a:p>
          <a:p>
            <a:pPr eaLnBrk="1" hangingPunct="1">
              <a:spcBef>
                <a:spcPct val="0"/>
              </a:spcBef>
              <a:buFontTx/>
              <a:buNone/>
            </a:pPr>
            <a:r>
              <a:rPr lang="en-GB" altLang="en-US" sz="3000" b="1" dirty="0">
                <a:solidFill>
                  <a:schemeClr val="bg1"/>
                </a:solidFill>
                <a:latin typeface="+mn-lt"/>
                <a:cs typeface="Times New Roman" panose="02020603050405020304" pitchFamily="18" charset="0"/>
              </a:rPr>
              <a:t>Neville (2010) argues that…</a:t>
            </a:r>
          </a:p>
          <a:p>
            <a:pPr eaLnBrk="1" hangingPunct="1">
              <a:spcBef>
                <a:spcPct val="0"/>
              </a:spcBef>
              <a:buFontTx/>
              <a:buNone/>
            </a:pPr>
            <a:endParaRPr lang="en-GB" altLang="en-US" sz="3000" b="1" dirty="0">
              <a:solidFill>
                <a:schemeClr val="bg1"/>
              </a:solidFill>
              <a:latin typeface="+mn-lt"/>
              <a:cs typeface="Times New Roman" panose="02020603050405020304" pitchFamily="18" charset="0"/>
            </a:endParaRPr>
          </a:p>
          <a:p>
            <a:pPr eaLnBrk="1" hangingPunct="1">
              <a:spcBef>
                <a:spcPct val="0"/>
              </a:spcBef>
              <a:buFontTx/>
              <a:buNone/>
            </a:pPr>
            <a:r>
              <a:rPr lang="en-GB" altLang="en-US" sz="3000" b="1" dirty="0">
                <a:solidFill>
                  <a:schemeClr val="bg1"/>
                </a:solidFill>
                <a:latin typeface="+mn-lt"/>
                <a:cs typeface="Times New Roman" panose="02020603050405020304" pitchFamily="18" charset="0"/>
              </a:rPr>
              <a:t>“</a:t>
            </a:r>
            <a:r>
              <a:rPr lang="en-GB" altLang="en-US" sz="3000" b="1" i="1" dirty="0">
                <a:solidFill>
                  <a:schemeClr val="bg1"/>
                </a:solidFill>
                <a:latin typeface="+mn-lt"/>
                <a:cs typeface="Times New Roman" panose="02020603050405020304" pitchFamily="18" charset="0"/>
              </a:rPr>
              <a:t>Quotation</a:t>
            </a:r>
            <a:r>
              <a:rPr lang="en-GB" altLang="en-US" sz="3000" b="1" dirty="0">
                <a:solidFill>
                  <a:schemeClr val="bg1"/>
                </a:solidFill>
                <a:latin typeface="+mn-lt"/>
                <a:cs typeface="Times New Roman" panose="02020603050405020304" pitchFamily="18" charset="0"/>
              </a:rPr>
              <a:t>” (Neville, 2010, p.76)</a:t>
            </a:r>
          </a:p>
        </p:txBody>
      </p:sp>
      <p:sp>
        <p:nvSpPr>
          <p:cNvPr id="50183" name="Text Box 8"/>
          <p:cNvSpPr txBox="1">
            <a:spLocks noChangeArrowheads="1"/>
          </p:cNvSpPr>
          <p:nvPr/>
        </p:nvSpPr>
        <p:spPr bwMode="auto">
          <a:xfrm>
            <a:off x="995680" y="4802155"/>
            <a:ext cx="10671994" cy="1015663"/>
          </a:xfrm>
          <a:prstGeom prst="rect">
            <a:avLst/>
          </a:prstGeom>
          <a:solidFill>
            <a:srgbClr val="FFC000"/>
          </a:solidFill>
          <a:ln w="9525">
            <a:solidFill>
              <a:schemeClr val="bg1"/>
            </a:solid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000" b="1" dirty="0">
                <a:solidFill>
                  <a:schemeClr val="bg1"/>
                </a:solidFill>
                <a:latin typeface="+mn-lt"/>
                <a:cs typeface="Times New Roman" panose="02020603050405020304" pitchFamily="18" charset="0"/>
              </a:rPr>
              <a:t>BRADBURY, I., BOYLE, J. and MORSE, A. (2002) </a:t>
            </a:r>
            <a:r>
              <a:rPr lang="en-GB" altLang="en-US" sz="3000" b="1" i="1" dirty="0">
                <a:solidFill>
                  <a:schemeClr val="bg1"/>
                </a:solidFill>
                <a:latin typeface="+mn-lt"/>
                <a:cs typeface="Times New Roman" panose="02020603050405020304" pitchFamily="18" charset="0"/>
              </a:rPr>
              <a:t>Scientific Principles for Physical Geographers</a:t>
            </a:r>
            <a:r>
              <a:rPr lang="en-GB" altLang="en-US" sz="3000" b="1" dirty="0">
                <a:solidFill>
                  <a:schemeClr val="bg1"/>
                </a:solidFill>
                <a:latin typeface="+mn-lt"/>
                <a:cs typeface="Times New Roman" panose="02020603050405020304" pitchFamily="18" charset="0"/>
              </a:rPr>
              <a:t>. Harlow: Prentice Hall.</a:t>
            </a:r>
          </a:p>
        </p:txBody>
      </p:sp>
      <p:sp>
        <p:nvSpPr>
          <p:cNvPr id="50184" name="Text Box 9"/>
          <p:cNvSpPr txBox="1">
            <a:spLocks noChangeArrowheads="1"/>
          </p:cNvSpPr>
          <p:nvPr/>
        </p:nvSpPr>
        <p:spPr bwMode="auto">
          <a:xfrm>
            <a:off x="995680" y="6059336"/>
            <a:ext cx="10083722" cy="553998"/>
          </a:xfrm>
          <a:prstGeom prst="rect">
            <a:avLst/>
          </a:prstGeom>
          <a:solidFill>
            <a:srgbClr val="FFC000"/>
          </a:solidFill>
          <a:ln w="9525">
            <a:solidFill>
              <a:schemeClr val="bg1"/>
            </a:solidFill>
            <a:miter lim="800000"/>
            <a:headEnd/>
            <a:tailEnd/>
          </a:ln>
          <a:effec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000" b="1" dirty="0">
                <a:solidFill>
                  <a:schemeClr val="bg1"/>
                </a:solidFill>
                <a:latin typeface="+mn-lt"/>
                <a:cs typeface="Times New Roman" panose="02020603050405020304" pitchFamily="18" charset="0"/>
              </a:rPr>
              <a:t>CAMPBELL, N. A. et al (2008) </a:t>
            </a:r>
            <a:r>
              <a:rPr lang="en-GB" altLang="en-US" sz="3000" b="1" i="1" dirty="0">
                <a:solidFill>
                  <a:schemeClr val="bg1"/>
                </a:solidFill>
                <a:latin typeface="+mn-lt"/>
                <a:cs typeface="Times New Roman" panose="02020603050405020304" pitchFamily="18" charset="0"/>
              </a:rPr>
              <a:t>Biology</a:t>
            </a:r>
            <a:r>
              <a:rPr lang="en-GB" altLang="en-US" sz="3000" b="1" dirty="0">
                <a:solidFill>
                  <a:schemeClr val="bg1"/>
                </a:solidFill>
                <a:latin typeface="+mn-lt"/>
                <a:cs typeface="Times New Roman" panose="02020603050405020304" pitchFamily="18" charset="0"/>
              </a:rPr>
              <a:t>. 8</a:t>
            </a:r>
            <a:r>
              <a:rPr lang="en-GB" altLang="en-US" sz="3000" b="1" baseline="30000" dirty="0">
                <a:solidFill>
                  <a:schemeClr val="bg1"/>
                </a:solidFill>
                <a:latin typeface="+mn-lt"/>
                <a:cs typeface="Times New Roman" panose="02020603050405020304" pitchFamily="18" charset="0"/>
              </a:rPr>
              <a:t>th</a:t>
            </a:r>
            <a:r>
              <a:rPr lang="en-GB" altLang="en-US" sz="3000" b="1" dirty="0">
                <a:solidFill>
                  <a:schemeClr val="bg1"/>
                </a:solidFill>
                <a:latin typeface="+mn-lt"/>
                <a:cs typeface="Times New Roman" panose="02020603050405020304" pitchFamily="18" charset="0"/>
              </a:rPr>
              <a:t> Ed. London: Pearson.</a:t>
            </a:r>
          </a:p>
        </p:txBody>
      </p:sp>
      <p:sp>
        <p:nvSpPr>
          <p:cNvPr id="50185" name="Text Box 11"/>
          <p:cNvSpPr txBox="1">
            <a:spLocks noChangeArrowheads="1"/>
          </p:cNvSpPr>
          <p:nvPr/>
        </p:nvSpPr>
        <p:spPr bwMode="auto">
          <a:xfrm>
            <a:off x="9585325" y="1031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3706475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2226" name="Text Box 1028"/>
          <p:cNvSpPr txBox="1">
            <a:spLocks noChangeArrowheads="1"/>
          </p:cNvSpPr>
          <p:nvPr/>
        </p:nvSpPr>
        <p:spPr bwMode="auto">
          <a:xfrm>
            <a:off x="1066800" y="3332480"/>
            <a:ext cx="10109200" cy="1938992"/>
          </a:xfrm>
          <a:prstGeom prst="rect">
            <a:avLst/>
          </a:prstGeom>
          <a:solidFill>
            <a:srgbClr val="FFC000"/>
          </a:solidFill>
          <a:ln w="9525">
            <a:solidFill>
              <a:schemeClr val="bg1"/>
            </a:solid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000" b="1" dirty="0">
                <a:solidFill>
                  <a:schemeClr val="bg1"/>
                </a:solidFill>
                <a:latin typeface="+mn-lt"/>
                <a:cs typeface="Times New Roman" panose="02020603050405020304" pitchFamily="18" charset="0"/>
              </a:rPr>
              <a:t>BBC NEWS. (2008) </a:t>
            </a:r>
            <a:r>
              <a:rPr lang="en-GB" altLang="en-US" sz="3000" b="1" i="1" dirty="0">
                <a:solidFill>
                  <a:schemeClr val="bg1"/>
                </a:solidFill>
                <a:latin typeface="+mn-lt"/>
                <a:cs typeface="Times New Roman" panose="02020603050405020304" pitchFamily="18" charset="0"/>
              </a:rPr>
              <a:t>Factory gloom worst since 1980</a:t>
            </a:r>
            <a:r>
              <a:rPr lang="en-GB" altLang="en-US" sz="3000" b="1" dirty="0">
                <a:solidFill>
                  <a:schemeClr val="bg1"/>
                </a:solidFill>
                <a:latin typeface="+mn-lt"/>
                <a:cs typeface="Times New Roman" panose="02020603050405020304" pitchFamily="18" charset="0"/>
              </a:rPr>
              <a:t>. [Online] Available from: </a:t>
            </a:r>
            <a:r>
              <a:rPr lang="en-GB" altLang="en-US" sz="3000" b="1" dirty="0">
                <a:solidFill>
                  <a:schemeClr val="bg1"/>
                </a:solidFill>
                <a:latin typeface="+mn-lt"/>
                <a:cs typeface="Times New Roman" panose="02020603050405020304" pitchFamily="18" charset="0"/>
                <a:hlinkClick r:id="rId3"/>
              </a:rPr>
              <a:t>http://news.bbc.co.uk/1/hi/business/7681569.stm</a:t>
            </a:r>
            <a:r>
              <a:rPr lang="en-GB" altLang="en-US" sz="3000" b="1" dirty="0">
                <a:solidFill>
                  <a:schemeClr val="bg1"/>
                </a:solidFill>
                <a:latin typeface="+mn-lt"/>
                <a:cs typeface="Times New Roman" panose="02020603050405020304" pitchFamily="18" charset="0"/>
              </a:rPr>
              <a:t>. [Accessed: 19</a:t>
            </a:r>
            <a:r>
              <a:rPr lang="en-GB" altLang="en-US" sz="3000" b="1" baseline="30000" dirty="0">
                <a:solidFill>
                  <a:schemeClr val="bg1"/>
                </a:solidFill>
                <a:latin typeface="+mn-lt"/>
                <a:cs typeface="Times New Roman" panose="02020603050405020304" pitchFamily="18" charset="0"/>
              </a:rPr>
              <a:t>th</a:t>
            </a:r>
            <a:r>
              <a:rPr lang="en-GB" altLang="en-US" sz="3000" b="1" dirty="0">
                <a:solidFill>
                  <a:schemeClr val="bg1"/>
                </a:solidFill>
                <a:latin typeface="+mn-lt"/>
                <a:cs typeface="Times New Roman" panose="02020603050405020304" pitchFamily="18" charset="0"/>
              </a:rPr>
              <a:t> June 2012].</a:t>
            </a:r>
          </a:p>
        </p:txBody>
      </p:sp>
      <p:sp>
        <p:nvSpPr>
          <p:cNvPr id="52227" name="Text Box 1029"/>
          <p:cNvSpPr txBox="1">
            <a:spLocks noChangeArrowheads="1"/>
          </p:cNvSpPr>
          <p:nvPr/>
        </p:nvSpPr>
        <p:spPr bwMode="auto">
          <a:xfrm>
            <a:off x="1066800" y="838200"/>
            <a:ext cx="10495280" cy="1938992"/>
          </a:xfrm>
          <a:prstGeom prst="rect">
            <a:avLst/>
          </a:prstGeom>
          <a:solidFill>
            <a:srgbClr val="FFC000"/>
          </a:solidFill>
          <a:ln w="9525">
            <a:solidFill>
              <a:schemeClr val="bg1"/>
            </a:solid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3000" b="1" dirty="0">
                <a:solidFill>
                  <a:schemeClr val="bg1"/>
                </a:solidFill>
                <a:latin typeface="+mn-lt"/>
                <a:cs typeface="Times New Roman" panose="02020603050405020304" pitchFamily="18" charset="0"/>
              </a:rPr>
              <a:t>WILSON, J. (1995) Enter the Cyberpunk Librarian: Future directions in Cyberspace. </a:t>
            </a:r>
            <a:r>
              <a:rPr lang="en-GB" altLang="en-US" sz="3000" b="1" i="1" dirty="0">
                <a:solidFill>
                  <a:schemeClr val="bg1"/>
                </a:solidFill>
                <a:latin typeface="+mn-lt"/>
                <a:cs typeface="Times New Roman" panose="02020603050405020304" pitchFamily="18" charset="0"/>
              </a:rPr>
              <a:t>Library Review</a:t>
            </a:r>
            <a:r>
              <a:rPr lang="en-GB" altLang="en-US" sz="3000" b="1" dirty="0">
                <a:solidFill>
                  <a:schemeClr val="bg1"/>
                </a:solidFill>
                <a:latin typeface="+mn-lt"/>
                <a:cs typeface="Times New Roman" panose="02020603050405020304" pitchFamily="18" charset="0"/>
              </a:rPr>
              <a:t>. [Online] Emerald Database 44 (8). p.63-72. Available from: </a:t>
            </a:r>
            <a:r>
              <a:rPr lang="en-GB" altLang="en-US" sz="3000" b="1" u="sng" dirty="0">
                <a:solidFill>
                  <a:schemeClr val="bg1"/>
                </a:solidFill>
                <a:latin typeface="+mn-lt"/>
                <a:cs typeface="Times New Roman" panose="02020603050405020304" pitchFamily="18" charset="0"/>
                <a:hlinkClick r:id="rId4"/>
              </a:rPr>
              <a:t>http://www.emeraldinsight.com</a:t>
            </a:r>
            <a:r>
              <a:rPr lang="en-GB" altLang="en-US" sz="3000" b="1" dirty="0">
                <a:solidFill>
                  <a:schemeClr val="bg1"/>
                </a:solidFill>
                <a:latin typeface="+mn-lt"/>
                <a:cs typeface="Times New Roman" panose="02020603050405020304" pitchFamily="18" charset="0"/>
              </a:rPr>
              <a:t>. [Accessed: 30</a:t>
            </a:r>
            <a:r>
              <a:rPr lang="en-GB" altLang="en-US" sz="3000" b="1" baseline="30000" dirty="0">
                <a:solidFill>
                  <a:schemeClr val="bg1"/>
                </a:solidFill>
                <a:latin typeface="+mn-lt"/>
                <a:cs typeface="Times New Roman" panose="02020603050405020304" pitchFamily="18" charset="0"/>
              </a:rPr>
              <a:t>th</a:t>
            </a:r>
            <a:r>
              <a:rPr lang="en-GB" altLang="en-US" sz="3000" b="1" dirty="0">
                <a:solidFill>
                  <a:schemeClr val="bg1"/>
                </a:solidFill>
                <a:latin typeface="+mn-lt"/>
                <a:cs typeface="Times New Roman" panose="02020603050405020304" pitchFamily="18" charset="0"/>
              </a:rPr>
              <a:t> January 2012].</a:t>
            </a:r>
          </a:p>
        </p:txBody>
      </p:sp>
    </p:spTree>
    <p:extLst>
      <p:ext uri="{BB962C8B-B14F-4D97-AF65-F5344CB8AC3E}">
        <p14:creationId xmlns:p14="http://schemas.microsoft.com/office/powerpoint/2010/main" val="183677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560" y="1392943"/>
            <a:ext cx="9350840" cy="5221217"/>
          </a:xfrm>
          <a:prstGeom prst="rect">
            <a:avLst/>
          </a:prstGeom>
        </p:spPr>
      </p:pic>
      <p:sp>
        <p:nvSpPr>
          <p:cNvPr id="5" name="TextBox 4"/>
          <p:cNvSpPr txBox="1"/>
          <p:nvPr/>
        </p:nvSpPr>
        <p:spPr>
          <a:xfrm>
            <a:off x="2585058" y="3429000"/>
            <a:ext cx="8960342" cy="2862322"/>
          </a:xfrm>
          <a:prstGeom prst="rect">
            <a:avLst/>
          </a:prstGeom>
          <a:noFill/>
        </p:spPr>
        <p:txBody>
          <a:bodyPr wrap="square" rtlCol="0">
            <a:spAutoFit/>
          </a:bodyPr>
          <a:lstStyle/>
          <a:p>
            <a:pPr marL="457200" indent="-457200">
              <a:buFont typeface="Arial" panose="020B0604020202020204" pitchFamily="34" charset="0"/>
              <a:buChar char="•"/>
            </a:pPr>
            <a:r>
              <a:rPr lang="en-GB" sz="3000" b="1" dirty="0">
                <a:solidFill>
                  <a:schemeClr val="bg1"/>
                </a:solidFill>
              </a:rPr>
              <a:t>When asking questions, you must first have a</a:t>
            </a:r>
            <a:r>
              <a:rPr lang="en-GB" sz="3000" b="1" u="sng" dirty="0">
                <a:solidFill>
                  <a:schemeClr val="bg1"/>
                </a:solidFill>
              </a:rPr>
              <a:t> workable topic</a:t>
            </a:r>
            <a:r>
              <a:rPr lang="en-GB" sz="3000" b="1" dirty="0">
                <a:solidFill>
                  <a:schemeClr val="bg1"/>
                </a:solidFill>
              </a:rPr>
              <a:t>.</a:t>
            </a:r>
          </a:p>
          <a:p>
            <a:pPr marL="457200" indent="-457200">
              <a:buFont typeface="Arial" panose="020B0604020202020204" pitchFamily="34" charset="0"/>
              <a:buChar char="•"/>
            </a:pPr>
            <a:r>
              <a:rPr lang="en-GB" sz="3000" b="1" dirty="0">
                <a:solidFill>
                  <a:schemeClr val="bg1"/>
                </a:solidFill>
              </a:rPr>
              <a:t>Some subjects, like THE GALAXY, are too big to handle in one question.</a:t>
            </a:r>
          </a:p>
          <a:p>
            <a:pPr marL="457200" indent="-457200">
              <a:buFont typeface="Arial" panose="020B0604020202020204" pitchFamily="34" charset="0"/>
              <a:buChar char="•"/>
            </a:pPr>
            <a:r>
              <a:rPr lang="en-GB" sz="3000" b="1" dirty="0">
                <a:solidFill>
                  <a:schemeClr val="bg1"/>
                </a:solidFill>
              </a:rPr>
              <a:t>Likewise- don’t go too small (answerable in a paragraph or sentence)</a:t>
            </a:r>
          </a:p>
        </p:txBody>
      </p:sp>
      <p:sp>
        <p:nvSpPr>
          <p:cNvPr id="2" name="TextBox 1"/>
          <p:cNvSpPr txBox="1"/>
          <p:nvPr/>
        </p:nvSpPr>
        <p:spPr>
          <a:xfrm>
            <a:off x="650240" y="-104058"/>
            <a:ext cx="8125942" cy="1631216"/>
          </a:xfrm>
          <a:prstGeom prst="rect">
            <a:avLst/>
          </a:prstGeom>
          <a:noFill/>
        </p:spPr>
        <p:txBody>
          <a:bodyPr wrap="none" rtlCol="0">
            <a:spAutoFit/>
          </a:bodyPr>
          <a:lstStyle/>
          <a:p>
            <a:r>
              <a:rPr lang="en-GB" sz="10000" b="1" dirty="0">
                <a:solidFill>
                  <a:schemeClr val="bg1"/>
                </a:solidFill>
              </a:rPr>
              <a:t>The Big Picture</a:t>
            </a:r>
          </a:p>
        </p:txBody>
      </p:sp>
    </p:spTree>
    <p:extLst>
      <p:ext uri="{BB962C8B-B14F-4D97-AF65-F5344CB8AC3E}">
        <p14:creationId xmlns:p14="http://schemas.microsoft.com/office/powerpoint/2010/main" val="3966740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232301" cy="4351338"/>
          </a:xfrm>
        </p:spPr>
        <p:txBody>
          <a:bodyPr>
            <a:normAutofit/>
          </a:bodyPr>
          <a:lstStyle/>
          <a:p>
            <a:r>
              <a:rPr lang="en-GB" sz="1800" b="1" dirty="0">
                <a:solidFill>
                  <a:srgbClr val="FFFF00"/>
                </a:solidFill>
              </a:rPr>
              <a:t>School Library is organised by ‘subject’</a:t>
            </a:r>
          </a:p>
          <a:p>
            <a:r>
              <a:rPr lang="en-GB" sz="1800" b="1" dirty="0">
                <a:solidFill>
                  <a:srgbClr val="FFFF00"/>
                </a:solidFill>
              </a:rPr>
              <a:t>University Library is organised by ‘discipline’ </a:t>
            </a:r>
          </a:p>
          <a:p>
            <a:r>
              <a:rPr lang="en-GB" sz="1800" b="1" dirty="0">
                <a:solidFill>
                  <a:srgbClr val="FFFF00"/>
                </a:solidFill>
              </a:rPr>
              <a:t>What’s the difference? </a:t>
            </a:r>
          </a:p>
          <a:p>
            <a:pPr marL="0" indent="0">
              <a:buNone/>
            </a:pPr>
            <a:r>
              <a:rPr lang="en-GB" sz="1800" b="1" dirty="0">
                <a:solidFill>
                  <a:schemeClr val="bg1"/>
                </a:solidFill>
              </a:rPr>
              <a:t>-Discipline refers to a </a:t>
            </a:r>
            <a:r>
              <a:rPr lang="en-GB" sz="1800" b="1" u="sng" dirty="0">
                <a:solidFill>
                  <a:schemeClr val="bg1"/>
                </a:solidFill>
              </a:rPr>
              <a:t>branch of academic study</a:t>
            </a:r>
            <a:r>
              <a:rPr lang="en-GB" sz="1800" b="1" dirty="0">
                <a:solidFill>
                  <a:schemeClr val="bg1"/>
                </a:solidFill>
              </a:rPr>
              <a:t>. </a:t>
            </a:r>
          </a:p>
          <a:p>
            <a:pPr marL="0" indent="0">
              <a:buNone/>
            </a:pPr>
            <a:r>
              <a:rPr lang="en-GB" sz="1800" b="1" dirty="0">
                <a:solidFill>
                  <a:schemeClr val="bg1"/>
                </a:solidFill>
              </a:rPr>
              <a:t>-Subject refers to a </a:t>
            </a:r>
            <a:r>
              <a:rPr lang="en-GB" sz="1800" b="1" u="sng" dirty="0">
                <a:solidFill>
                  <a:schemeClr val="bg1"/>
                </a:solidFill>
              </a:rPr>
              <a:t>branch of knowledge</a:t>
            </a:r>
            <a:r>
              <a:rPr lang="en-GB" sz="1800" b="1" dirty="0">
                <a:solidFill>
                  <a:schemeClr val="bg1"/>
                </a:solidFill>
              </a:rPr>
              <a:t> studied or taught. </a:t>
            </a:r>
          </a:p>
          <a:p>
            <a:pPr marL="0" indent="0">
              <a:buNone/>
            </a:pPr>
            <a:r>
              <a:rPr lang="en-GB" sz="1800" b="1" dirty="0">
                <a:solidFill>
                  <a:schemeClr val="bg1"/>
                </a:solidFill>
              </a:rPr>
              <a:t>In schools, you learn a number of subjects such as mathematics, science, language, history, religion, music, art, sport, etc. </a:t>
            </a:r>
          </a:p>
          <a:p>
            <a:r>
              <a:rPr lang="en-GB" sz="1800" b="1" dirty="0">
                <a:solidFill>
                  <a:schemeClr val="bg1"/>
                </a:solidFill>
              </a:rPr>
              <a:t>Psychology, Sociology, Anthropology, Mathematics and Philosophy are all disciplines. </a:t>
            </a:r>
          </a:p>
          <a:p>
            <a:r>
              <a:rPr lang="en-GB" sz="1800" b="1" dirty="0">
                <a:solidFill>
                  <a:schemeClr val="bg1"/>
                </a:solidFill>
              </a:rPr>
              <a:t>Mathematics is a school subject that is also a discipline.</a:t>
            </a:r>
          </a:p>
        </p:txBody>
      </p:sp>
      <p:sp>
        <p:nvSpPr>
          <p:cNvPr id="2" name="TextBox 1"/>
          <p:cNvSpPr txBox="1"/>
          <p:nvPr/>
        </p:nvSpPr>
        <p:spPr>
          <a:xfrm>
            <a:off x="3811575" y="538208"/>
            <a:ext cx="4782656" cy="784830"/>
          </a:xfrm>
          <a:prstGeom prst="rect">
            <a:avLst/>
          </a:prstGeom>
          <a:noFill/>
        </p:spPr>
        <p:txBody>
          <a:bodyPr wrap="none" rtlCol="0">
            <a:spAutoFit/>
          </a:bodyPr>
          <a:lstStyle/>
          <a:p>
            <a:r>
              <a:rPr lang="en-GB" sz="4500" b="1" dirty="0">
                <a:solidFill>
                  <a:schemeClr val="bg1"/>
                </a:solidFill>
              </a:rPr>
              <a:t>University Libraries</a:t>
            </a:r>
          </a:p>
        </p:txBody>
      </p:sp>
      <p:sp>
        <p:nvSpPr>
          <p:cNvPr id="4" name="TextBox 3"/>
          <p:cNvSpPr txBox="1"/>
          <p:nvPr/>
        </p:nvSpPr>
        <p:spPr>
          <a:xfrm>
            <a:off x="7357844" y="1652769"/>
            <a:ext cx="5118817" cy="1015663"/>
          </a:xfrm>
          <a:prstGeom prst="rect">
            <a:avLst/>
          </a:prstGeom>
          <a:noFill/>
        </p:spPr>
        <p:txBody>
          <a:bodyPr wrap="square" rtlCol="0">
            <a:spAutoFit/>
          </a:bodyPr>
          <a:lstStyle/>
          <a:p>
            <a:r>
              <a:rPr lang="en-GB" sz="2000" b="1" dirty="0">
                <a:solidFill>
                  <a:schemeClr val="bg1"/>
                </a:solidFill>
              </a:rPr>
              <a:t>The </a:t>
            </a:r>
            <a:r>
              <a:rPr lang="en-GB" sz="2000" b="1" dirty="0" err="1">
                <a:solidFill>
                  <a:schemeClr val="bg1"/>
                </a:solidFill>
              </a:rPr>
              <a:t>Uni</a:t>
            </a:r>
            <a:r>
              <a:rPr lang="en-GB" sz="2000" b="1" dirty="0">
                <a:solidFill>
                  <a:schemeClr val="bg1"/>
                </a:solidFill>
              </a:rPr>
              <a:t> Library Dewey System classifies knowledge by discipline </a:t>
            </a:r>
            <a:r>
              <a:rPr lang="en-GB" sz="2000" b="1" u="sng" dirty="0">
                <a:solidFill>
                  <a:schemeClr val="bg1"/>
                </a:solidFill>
              </a:rPr>
              <a:t>not</a:t>
            </a:r>
            <a:r>
              <a:rPr lang="en-GB" sz="2000" b="1" dirty="0">
                <a:solidFill>
                  <a:schemeClr val="bg1"/>
                </a:solidFill>
              </a:rPr>
              <a:t> subject- we simplify things in the school library.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7844" y="2851832"/>
            <a:ext cx="4552752" cy="3032133"/>
          </a:xfrm>
          <a:prstGeom prst="rect">
            <a:avLst/>
          </a:prstGeom>
        </p:spPr>
      </p:pic>
    </p:spTree>
    <p:extLst>
      <p:ext uri="{BB962C8B-B14F-4D97-AF65-F5344CB8AC3E}">
        <p14:creationId xmlns:p14="http://schemas.microsoft.com/office/powerpoint/2010/main" val="1658285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2" descr="Image result for list of subjects dewey">
            <a:extLst>
              <a:ext uri="{FF2B5EF4-FFF2-40B4-BE49-F238E27FC236}">
                <a16:creationId xmlns:a16="http://schemas.microsoft.com/office/drawing/2014/main" id="{F28FE94B-DE60-4D7F-B241-186BF98CF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682" y="1127958"/>
            <a:ext cx="9187544" cy="52490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F3DD5C-40D7-4A85-8711-D5A60144F2A3}"/>
              </a:ext>
            </a:extLst>
          </p:cNvPr>
          <p:cNvSpPr txBox="1"/>
          <p:nvPr/>
        </p:nvSpPr>
        <p:spPr>
          <a:xfrm flipH="1">
            <a:off x="4901737" y="328551"/>
            <a:ext cx="2111435" cy="553998"/>
          </a:xfrm>
          <a:prstGeom prst="rect">
            <a:avLst/>
          </a:prstGeom>
          <a:solidFill>
            <a:schemeClr val="tx1"/>
          </a:solidFill>
        </p:spPr>
        <p:txBody>
          <a:bodyPr wrap="square" rtlCol="0">
            <a:spAutoFit/>
          </a:bodyPr>
          <a:lstStyle/>
          <a:p>
            <a:pPr algn="ctr"/>
            <a:r>
              <a:rPr lang="en-GB" sz="3000" b="1" dirty="0">
                <a:solidFill>
                  <a:schemeClr val="bg1"/>
                </a:solidFill>
              </a:rPr>
              <a:t>SUBJECTS</a:t>
            </a:r>
          </a:p>
        </p:txBody>
      </p:sp>
    </p:spTree>
    <p:extLst>
      <p:ext uri="{BB962C8B-B14F-4D97-AF65-F5344CB8AC3E}">
        <p14:creationId xmlns:p14="http://schemas.microsoft.com/office/powerpoint/2010/main" val="208770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list of academic disciplines">
            <a:extLst>
              <a:ext uri="{FF2B5EF4-FFF2-40B4-BE49-F238E27FC236}">
                <a16:creationId xmlns:a16="http://schemas.microsoft.com/office/drawing/2014/main" id="{12756BF2-73DD-44C9-8B63-D772CC951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01" y="97971"/>
            <a:ext cx="12748415" cy="676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p:cNvSpPr txBox="1"/>
          <p:nvPr/>
        </p:nvSpPr>
        <p:spPr>
          <a:xfrm>
            <a:off x="1917521" y="803355"/>
            <a:ext cx="7819961" cy="1246495"/>
          </a:xfrm>
          <a:prstGeom prst="rect">
            <a:avLst/>
          </a:prstGeom>
          <a:noFill/>
        </p:spPr>
        <p:txBody>
          <a:bodyPr wrap="none" rtlCol="0">
            <a:spAutoFit/>
          </a:bodyPr>
          <a:lstStyle/>
          <a:p>
            <a:r>
              <a:rPr lang="en-GB" sz="2500" b="1" dirty="0">
                <a:solidFill>
                  <a:schemeClr val="bg1"/>
                </a:solidFill>
              </a:rPr>
              <a:t>This is the Dewey class number used in the school library:</a:t>
            </a:r>
          </a:p>
          <a:p>
            <a:r>
              <a:rPr lang="en-GB" sz="2500" b="1" dirty="0">
                <a:solidFill>
                  <a:schemeClr val="bg1"/>
                </a:solidFill>
              </a:rPr>
              <a:t>The Weimar Republic=</a:t>
            </a:r>
            <a:r>
              <a:rPr lang="en-GB" sz="2500" b="1" dirty="0"/>
              <a:t> </a:t>
            </a:r>
            <a:r>
              <a:rPr lang="en-GB" sz="2500" b="1" dirty="0">
                <a:solidFill>
                  <a:srgbClr val="FFFF00"/>
                </a:solidFill>
              </a:rPr>
              <a:t>943.085</a:t>
            </a:r>
          </a:p>
          <a:p>
            <a:r>
              <a:rPr lang="en-GB" sz="2500" b="1" dirty="0">
                <a:solidFill>
                  <a:schemeClr val="bg1"/>
                </a:solidFill>
              </a:rPr>
              <a:t>Within: History—Germany—20</a:t>
            </a:r>
            <a:r>
              <a:rPr lang="en-GB" sz="2500" b="1" baseline="30000" dirty="0">
                <a:solidFill>
                  <a:schemeClr val="bg1"/>
                </a:solidFill>
              </a:rPr>
              <a:t>th</a:t>
            </a:r>
            <a:r>
              <a:rPr lang="en-GB" sz="2500" b="1" dirty="0">
                <a:solidFill>
                  <a:schemeClr val="bg1"/>
                </a:solidFill>
              </a:rPr>
              <a:t> Century</a:t>
            </a:r>
            <a:endParaRPr lang="en-GB" sz="2500" b="1" dirty="0">
              <a:solidFill>
                <a:srgbClr val="FFFF00"/>
              </a:solidFill>
            </a:endParaRPr>
          </a:p>
        </p:txBody>
      </p:sp>
      <p:sp>
        <p:nvSpPr>
          <p:cNvPr id="5" name="TextBox 4"/>
          <p:cNvSpPr txBox="1"/>
          <p:nvPr/>
        </p:nvSpPr>
        <p:spPr>
          <a:xfrm>
            <a:off x="1570077" y="2484764"/>
            <a:ext cx="9621663" cy="4062651"/>
          </a:xfrm>
          <a:prstGeom prst="rect">
            <a:avLst/>
          </a:prstGeom>
          <a:noFill/>
        </p:spPr>
        <p:txBody>
          <a:bodyPr wrap="square" rtlCol="0">
            <a:spAutoFit/>
          </a:bodyPr>
          <a:lstStyle/>
          <a:p>
            <a:r>
              <a:rPr lang="en-GB" sz="2000" b="1" dirty="0">
                <a:solidFill>
                  <a:schemeClr val="bg1"/>
                </a:solidFill>
              </a:rPr>
              <a:t>However a catalogue search in a University Library could include numbers like these:</a:t>
            </a:r>
          </a:p>
          <a:p>
            <a:endParaRPr lang="en-GB" sz="2000" b="1" dirty="0">
              <a:solidFill>
                <a:schemeClr val="bg1"/>
              </a:solidFill>
            </a:endParaRPr>
          </a:p>
          <a:p>
            <a:r>
              <a:rPr lang="en-GB" sz="2000" b="1" dirty="0">
                <a:solidFill>
                  <a:srgbClr val="FFFF00"/>
                </a:solidFill>
              </a:rPr>
              <a:t>305.55609430904</a:t>
            </a:r>
          </a:p>
          <a:p>
            <a:r>
              <a:rPr lang="en-GB" sz="2000" b="1" dirty="0">
                <a:solidFill>
                  <a:schemeClr val="bg1"/>
                </a:solidFill>
              </a:rPr>
              <a:t>‘Salaried masses: duty and </a:t>
            </a:r>
            <a:r>
              <a:rPr lang="en-GB" sz="2000" b="1" dirty="0" err="1">
                <a:solidFill>
                  <a:schemeClr val="bg1"/>
                </a:solidFill>
              </a:rPr>
              <a:t>distractionism</a:t>
            </a:r>
            <a:r>
              <a:rPr lang="en-GB" sz="2000" b="1" dirty="0">
                <a:solidFill>
                  <a:schemeClr val="bg1"/>
                </a:solidFill>
              </a:rPr>
              <a:t> in Weimar Germany’</a:t>
            </a:r>
          </a:p>
          <a:p>
            <a:r>
              <a:rPr lang="en-GB" sz="2000" b="1" dirty="0">
                <a:solidFill>
                  <a:srgbClr val="FFFF00"/>
                </a:solidFill>
              </a:rPr>
              <a:t>332.41094309042</a:t>
            </a:r>
          </a:p>
          <a:p>
            <a:r>
              <a:rPr lang="en-GB" sz="2000" b="1" dirty="0">
                <a:solidFill>
                  <a:schemeClr val="bg1"/>
                </a:solidFill>
              </a:rPr>
              <a:t>‘Culture and Inflation in Weimar Germany’</a:t>
            </a:r>
          </a:p>
          <a:p>
            <a:r>
              <a:rPr lang="en-GB" sz="2000" b="1" dirty="0">
                <a:solidFill>
                  <a:srgbClr val="FFFF00"/>
                </a:solidFill>
              </a:rPr>
              <a:t>362.19685280094315</a:t>
            </a:r>
          </a:p>
          <a:p>
            <a:r>
              <a:rPr lang="en-GB" sz="2000" b="1" dirty="0">
                <a:solidFill>
                  <a:schemeClr val="bg1"/>
                </a:solidFill>
              </a:rPr>
              <a:t>‘Berlin </a:t>
            </a:r>
            <a:r>
              <a:rPr lang="en-GB" sz="2000" b="1" dirty="0" err="1">
                <a:solidFill>
                  <a:schemeClr val="bg1"/>
                </a:solidFill>
              </a:rPr>
              <a:t>Electropolis</a:t>
            </a:r>
            <a:r>
              <a:rPr lang="en-GB" sz="2000" b="1" dirty="0">
                <a:solidFill>
                  <a:schemeClr val="bg1"/>
                </a:solidFill>
              </a:rPr>
              <a:t>: Shock, nerves and German modernity’</a:t>
            </a:r>
          </a:p>
          <a:p>
            <a:endParaRPr lang="en-GB" sz="2000" b="1" dirty="0">
              <a:solidFill>
                <a:schemeClr val="bg1"/>
              </a:solidFill>
            </a:endParaRPr>
          </a:p>
          <a:p>
            <a:r>
              <a:rPr lang="en-GB" sz="2000" b="1" dirty="0">
                <a:solidFill>
                  <a:schemeClr val="bg1"/>
                </a:solidFill>
              </a:rPr>
              <a:t>…so ‘Social History’, ‘Politics’, ‘Economics’, even though they describe events during the period of the Weimar Republic, are classified under the main </a:t>
            </a:r>
            <a:r>
              <a:rPr lang="en-GB" sz="2000" b="1">
                <a:solidFill>
                  <a:schemeClr val="bg1"/>
                </a:solidFill>
              </a:rPr>
              <a:t>division of: </a:t>
            </a:r>
          </a:p>
          <a:p>
            <a:r>
              <a:rPr lang="en-GB" sz="2000" b="1" u="sng" dirty="0">
                <a:solidFill>
                  <a:schemeClr val="bg1"/>
                </a:solidFill>
              </a:rPr>
              <a:t>Social Science </a:t>
            </a:r>
            <a:r>
              <a:rPr lang="en-GB" sz="2000" b="1" dirty="0">
                <a:solidFill>
                  <a:schemeClr val="bg1"/>
                </a:solidFill>
              </a:rPr>
              <a:t>300-399</a:t>
            </a:r>
          </a:p>
          <a:p>
            <a:endParaRPr lang="en-GB" b="1" dirty="0"/>
          </a:p>
        </p:txBody>
      </p:sp>
    </p:spTree>
    <p:extLst>
      <p:ext uri="{BB962C8B-B14F-4D97-AF65-F5344CB8AC3E}">
        <p14:creationId xmlns:p14="http://schemas.microsoft.com/office/powerpoint/2010/main" val="1795384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p:cNvSpPr txBox="1"/>
          <p:nvPr/>
        </p:nvSpPr>
        <p:spPr>
          <a:xfrm>
            <a:off x="762001" y="803325"/>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b="1">
                <a:latin typeface="+mj-lt"/>
                <a:ea typeface="+mj-ea"/>
                <a:cs typeface="+mj-cs"/>
              </a:rPr>
              <a:t>Non-Student University Library Access</a:t>
            </a:r>
          </a:p>
        </p:txBody>
      </p:sp>
      <p:sp>
        <p:nvSpPr>
          <p:cNvPr id="6" name="TextBox 5"/>
          <p:cNvSpPr txBox="1"/>
          <p:nvPr/>
        </p:nvSpPr>
        <p:spPr>
          <a:xfrm>
            <a:off x="762000" y="2279018"/>
            <a:ext cx="5314543" cy="3375920"/>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400" b="1"/>
              <a:t>Teachers and S6 pupils only</a:t>
            </a:r>
          </a:p>
          <a:p>
            <a:pPr marL="285750" indent="-228600">
              <a:lnSpc>
                <a:spcPct val="90000"/>
              </a:lnSpc>
              <a:spcAft>
                <a:spcPts val="600"/>
              </a:spcAft>
              <a:buFont typeface="Arial" panose="020B0604020202020204" pitchFamily="34" charset="0"/>
              <a:buChar char="•"/>
            </a:pPr>
            <a:r>
              <a:rPr lang="en-US" sz="1400" b="1"/>
              <a:t>No assistance from staff</a:t>
            </a:r>
          </a:p>
          <a:p>
            <a:pPr marL="285750" indent="-228600">
              <a:lnSpc>
                <a:spcPct val="90000"/>
              </a:lnSpc>
              <a:spcAft>
                <a:spcPts val="600"/>
              </a:spcAft>
              <a:buFont typeface="Arial" panose="020B0604020202020204" pitchFamily="34" charset="0"/>
              <a:buChar char="•"/>
            </a:pPr>
            <a:r>
              <a:rPr lang="en-US" sz="1400" b="1"/>
              <a:t>Inform School Librarian= book in advance</a:t>
            </a:r>
          </a:p>
          <a:p>
            <a:pPr marL="285750" indent="-228600">
              <a:lnSpc>
                <a:spcPct val="90000"/>
              </a:lnSpc>
              <a:spcAft>
                <a:spcPts val="600"/>
              </a:spcAft>
              <a:buFont typeface="Arial" panose="020B0604020202020204" pitchFamily="34" charset="0"/>
              <a:buChar char="•"/>
            </a:pPr>
            <a:r>
              <a:rPr lang="en-US" sz="1400" b="1"/>
              <a:t>Photo ID required</a:t>
            </a:r>
          </a:p>
          <a:p>
            <a:pPr marL="285750" indent="-228600">
              <a:lnSpc>
                <a:spcPct val="90000"/>
              </a:lnSpc>
              <a:spcAft>
                <a:spcPts val="600"/>
              </a:spcAft>
              <a:buFont typeface="Arial" panose="020B0604020202020204" pitchFamily="34" charset="0"/>
              <a:buChar char="•"/>
            </a:pPr>
            <a:r>
              <a:rPr lang="en-US" sz="1400" b="1"/>
              <a:t>Access e-Catalogue </a:t>
            </a:r>
            <a:r>
              <a:rPr lang="en-US" sz="1400" b="1" u="sng"/>
              <a:t>before </a:t>
            </a:r>
            <a:r>
              <a:rPr lang="en-US" sz="1400" b="1"/>
              <a:t>arrival/ identify what you want</a:t>
            </a:r>
          </a:p>
          <a:p>
            <a:pPr indent="-228600">
              <a:lnSpc>
                <a:spcPct val="90000"/>
              </a:lnSpc>
              <a:spcAft>
                <a:spcPts val="600"/>
              </a:spcAft>
              <a:buFont typeface="Arial" panose="020B0604020202020204" pitchFamily="34" charset="0"/>
              <a:buChar char="•"/>
            </a:pPr>
            <a:endParaRPr lang="en-US" sz="1400" b="1"/>
          </a:p>
          <a:p>
            <a:pPr indent="-228600">
              <a:lnSpc>
                <a:spcPct val="90000"/>
              </a:lnSpc>
              <a:spcAft>
                <a:spcPts val="600"/>
              </a:spcAft>
              <a:buFont typeface="Arial" panose="020B0604020202020204" pitchFamily="34" charset="0"/>
              <a:buChar char="•"/>
            </a:pPr>
            <a:r>
              <a:rPr lang="en-US" sz="1400" b="1" u="sng"/>
              <a:t>Walk-in Service</a:t>
            </a:r>
          </a:p>
          <a:p>
            <a:pPr marL="285750" indent="-228600">
              <a:lnSpc>
                <a:spcPct val="90000"/>
              </a:lnSpc>
              <a:spcAft>
                <a:spcPts val="600"/>
              </a:spcAft>
              <a:buFont typeface="Arial" panose="020B0604020202020204" pitchFamily="34" charset="0"/>
              <a:buChar char="•"/>
            </a:pPr>
            <a:r>
              <a:rPr lang="en-US" sz="1400" b="1"/>
              <a:t>E-journals</a:t>
            </a:r>
          </a:p>
          <a:p>
            <a:pPr marL="285750" indent="-228600">
              <a:lnSpc>
                <a:spcPct val="90000"/>
              </a:lnSpc>
              <a:spcAft>
                <a:spcPts val="600"/>
              </a:spcAft>
              <a:buFont typeface="Arial" panose="020B0604020202020204" pitchFamily="34" charset="0"/>
              <a:buChar char="•"/>
            </a:pPr>
            <a:r>
              <a:rPr lang="en-US" sz="1400" b="1"/>
              <a:t>Terms and Conditions (10 mins.)</a:t>
            </a:r>
          </a:p>
          <a:p>
            <a:pPr marL="285750" indent="-228600">
              <a:lnSpc>
                <a:spcPct val="90000"/>
              </a:lnSpc>
              <a:spcAft>
                <a:spcPts val="600"/>
              </a:spcAft>
              <a:buFont typeface="Arial" panose="020B0604020202020204" pitchFamily="34" charset="0"/>
              <a:buChar char="•"/>
            </a:pPr>
            <a:r>
              <a:rPr lang="en-US" sz="1400" b="1"/>
              <a:t>Bring a memory stick</a:t>
            </a:r>
          </a:p>
          <a:p>
            <a:pPr marL="285750" indent="-228600">
              <a:lnSpc>
                <a:spcPct val="90000"/>
              </a:lnSpc>
              <a:spcAft>
                <a:spcPts val="600"/>
              </a:spcAft>
              <a:buFont typeface="Arial" panose="020B0604020202020204" pitchFamily="34" charset="0"/>
              <a:buChar char="•"/>
            </a:pPr>
            <a:r>
              <a:rPr lang="en-US" sz="1400" b="1"/>
              <a:t>Dedicated terminals</a:t>
            </a:r>
          </a:p>
          <a:p>
            <a:pPr marL="285750" indent="-228600">
              <a:lnSpc>
                <a:spcPct val="90000"/>
              </a:lnSpc>
              <a:spcAft>
                <a:spcPts val="600"/>
              </a:spcAft>
              <a:buFont typeface="Arial" panose="020B0604020202020204" pitchFamily="34" charset="0"/>
              <a:buChar char="•"/>
            </a:pPr>
            <a:r>
              <a:rPr lang="en-US" sz="1400" b="1"/>
              <a:t>Copying? (1 chapter per book, 1 article per journal)</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631" r="16196"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14777494"/>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005A05-7126-45E2-A62F-F7777CA4035A}"/>
              </a:ext>
            </a:extLst>
          </p:cNvPr>
          <p:cNvSpPr txBox="1"/>
          <p:nvPr/>
        </p:nvSpPr>
        <p:spPr>
          <a:xfrm>
            <a:off x="609601" y="4385066"/>
            <a:ext cx="10923638" cy="131764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kern="1200" dirty="0">
                <a:solidFill>
                  <a:schemeClr val="tx1"/>
                </a:solidFill>
                <a:latin typeface="+mj-lt"/>
                <a:ea typeface="+mj-ea"/>
                <a:cs typeface="+mj-cs"/>
              </a:rPr>
              <a:t>Slides adapted from: ‘Information Skills’ series </a:t>
            </a:r>
          </a:p>
          <a:p>
            <a:pPr>
              <a:lnSpc>
                <a:spcPct val="90000"/>
              </a:lnSpc>
              <a:spcBef>
                <a:spcPct val="0"/>
              </a:spcBef>
              <a:spcAft>
                <a:spcPts val="600"/>
              </a:spcAft>
            </a:pPr>
            <a:r>
              <a:rPr lang="en-US" sz="4100" b="1" kern="1200" dirty="0">
                <a:solidFill>
                  <a:schemeClr val="tx1"/>
                </a:solidFill>
                <a:latin typeface="+mj-lt"/>
                <a:ea typeface="+mj-ea"/>
                <a:cs typeface="+mj-cs"/>
              </a:rPr>
              <a:t>by B. Pulver and D. Adcock (2009)</a:t>
            </a:r>
          </a:p>
        </p:txBody>
      </p:sp>
      <p:pic>
        <p:nvPicPr>
          <p:cNvPr id="12" name="Picture 11">
            <a:extLst>
              <a:ext uri="{FF2B5EF4-FFF2-40B4-BE49-F238E27FC236}">
                <a16:creationId xmlns:a16="http://schemas.microsoft.com/office/drawing/2014/main" id="{A1824B09-4260-44CE-BA3D-DB199960672D}"/>
              </a:ext>
            </a:extLst>
          </p:cNvPr>
          <p:cNvPicPr>
            <a:picLocks noChangeAspect="1"/>
          </p:cNvPicPr>
          <p:nvPr/>
        </p:nvPicPr>
        <p:blipFill rotWithShape="1">
          <a:blip r:embed="rId2">
            <a:extLst>
              <a:ext uri="{28A0092B-C50C-407E-A947-70E740481C1C}">
                <a14:useLocalDpi xmlns:a14="http://schemas.microsoft.com/office/drawing/2010/main" val="0"/>
              </a:ext>
            </a:extLst>
          </a:blip>
          <a:srcRect b="2198"/>
          <a:stretch/>
        </p:blipFill>
        <p:spPr>
          <a:xfrm>
            <a:off x="3114008" y="3748"/>
            <a:ext cx="3008514" cy="4257356"/>
          </a:xfrm>
          <a:prstGeom prst="rect">
            <a:avLst/>
          </a:prstGeom>
        </p:spPr>
      </p:pic>
      <p:pic>
        <p:nvPicPr>
          <p:cNvPr id="8" name="Picture 7">
            <a:extLst>
              <a:ext uri="{FF2B5EF4-FFF2-40B4-BE49-F238E27FC236}">
                <a16:creationId xmlns:a16="http://schemas.microsoft.com/office/drawing/2014/main" id="{3FAB2189-A10F-4B9F-BC5A-0B1BCA459F32}"/>
              </a:ext>
            </a:extLst>
          </p:cNvPr>
          <p:cNvPicPr>
            <a:picLocks noChangeAspect="1"/>
          </p:cNvPicPr>
          <p:nvPr/>
        </p:nvPicPr>
        <p:blipFill rotWithShape="1">
          <a:blip r:embed="rId3">
            <a:extLst>
              <a:ext uri="{28A0092B-C50C-407E-A947-70E740481C1C}">
                <a14:useLocalDpi xmlns:a14="http://schemas.microsoft.com/office/drawing/2010/main" val="0"/>
              </a:ext>
            </a:extLst>
          </a:blip>
          <a:srcRect r="-1" b="2112"/>
          <a:stretch/>
        </p:blipFill>
        <p:spPr>
          <a:xfrm>
            <a:off x="9155230" y="-9819"/>
            <a:ext cx="3008534" cy="4261094"/>
          </a:xfrm>
          <a:prstGeom prst="rect">
            <a:avLst/>
          </a:prstGeom>
        </p:spPr>
      </p:pic>
      <p:pic>
        <p:nvPicPr>
          <p:cNvPr id="10" name="Picture 9">
            <a:extLst>
              <a:ext uri="{FF2B5EF4-FFF2-40B4-BE49-F238E27FC236}">
                <a16:creationId xmlns:a16="http://schemas.microsoft.com/office/drawing/2014/main" id="{A7278895-3A7A-4E96-A624-EFE26D2EB5E6}"/>
              </a:ext>
            </a:extLst>
          </p:cNvPr>
          <p:cNvPicPr>
            <a:picLocks noChangeAspect="1"/>
          </p:cNvPicPr>
          <p:nvPr/>
        </p:nvPicPr>
        <p:blipFill rotWithShape="1">
          <a:blip r:embed="rId4">
            <a:extLst>
              <a:ext uri="{28A0092B-C50C-407E-A947-70E740481C1C}">
                <a14:useLocalDpi xmlns:a14="http://schemas.microsoft.com/office/drawing/2010/main" val="0"/>
              </a:ext>
            </a:extLst>
          </a:blip>
          <a:srcRect r="-3" b="2105"/>
          <a:stretch/>
        </p:blipFill>
        <p:spPr>
          <a:xfrm>
            <a:off x="6122522" y="10"/>
            <a:ext cx="3008376" cy="4261094"/>
          </a:xfrm>
          <a:prstGeom prst="rect">
            <a:avLst/>
          </a:prstGeom>
        </p:spPr>
      </p:pic>
      <p:cxnSp>
        <p:nvCxnSpPr>
          <p:cNvPr id="17" name="Straight Connector 16">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computer&#10;&#10;Description automatically generated">
            <a:extLst>
              <a:ext uri="{FF2B5EF4-FFF2-40B4-BE49-F238E27FC236}">
                <a16:creationId xmlns:a16="http://schemas.microsoft.com/office/drawing/2014/main" id="{0C3507B6-8FFA-4EF3-840F-CE09B40D7326}"/>
              </a:ext>
            </a:extLst>
          </p:cNvPr>
          <p:cNvPicPr>
            <a:picLocks noChangeAspect="1"/>
          </p:cNvPicPr>
          <p:nvPr/>
        </p:nvPicPr>
        <p:blipFill rotWithShape="1">
          <a:blip r:embed="rId5">
            <a:extLst>
              <a:ext uri="{28A0092B-C50C-407E-A947-70E740481C1C}">
                <a14:useLocalDpi xmlns:a14="http://schemas.microsoft.com/office/drawing/2010/main" val="0"/>
              </a:ext>
            </a:extLst>
          </a:blip>
          <a:srcRect r="-3" b="2105"/>
          <a:stretch/>
        </p:blipFill>
        <p:spPr>
          <a:xfrm>
            <a:off x="16341" y="-18958"/>
            <a:ext cx="3008376" cy="4261094"/>
          </a:xfrm>
          <a:prstGeom prst="rect">
            <a:avLst/>
          </a:prstGeom>
        </p:spPr>
      </p:pic>
      <p:cxnSp>
        <p:nvCxnSpPr>
          <p:cNvPr id="19" name="Straight Connector 18">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0190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5" name="TextBox 4"/>
          <p:cNvSpPr txBox="1"/>
          <p:nvPr/>
        </p:nvSpPr>
        <p:spPr>
          <a:xfrm>
            <a:off x="344009" y="2689958"/>
            <a:ext cx="11257280" cy="1554272"/>
          </a:xfrm>
          <a:prstGeom prst="rect">
            <a:avLst/>
          </a:prstGeom>
          <a:noFill/>
        </p:spPr>
        <p:txBody>
          <a:bodyPr wrap="square" rtlCol="0">
            <a:spAutoFit/>
          </a:bodyPr>
          <a:lstStyle/>
          <a:p>
            <a:r>
              <a:rPr lang="en-GB" sz="2500" b="1" dirty="0">
                <a:solidFill>
                  <a:schemeClr val="bg1"/>
                </a:solidFill>
              </a:rPr>
              <a:t>A simple question: </a:t>
            </a:r>
            <a:r>
              <a:rPr lang="en-GB" sz="2500" b="1" u="sng" dirty="0">
                <a:solidFill>
                  <a:schemeClr val="bg1"/>
                </a:solidFill>
              </a:rPr>
              <a:t>Should GM food be allowed?</a:t>
            </a:r>
          </a:p>
          <a:p>
            <a:endParaRPr lang="en-GB" sz="2000" b="1" u="sng" dirty="0">
              <a:solidFill>
                <a:schemeClr val="bg1"/>
              </a:solidFill>
            </a:endParaRPr>
          </a:p>
          <a:p>
            <a:r>
              <a:rPr lang="en-GB" sz="2500" b="1" dirty="0">
                <a:solidFill>
                  <a:schemeClr val="bg1"/>
                </a:solidFill>
              </a:rPr>
              <a:t>Leads to more questions:</a:t>
            </a:r>
          </a:p>
          <a:p>
            <a:endParaRPr lang="en-GB" sz="2500" b="1" dirty="0"/>
          </a:p>
        </p:txBody>
      </p:sp>
      <p:sp>
        <p:nvSpPr>
          <p:cNvPr id="7" name="TextBox 6"/>
          <p:cNvSpPr txBox="1"/>
          <p:nvPr/>
        </p:nvSpPr>
        <p:spPr>
          <a:xfrm>
            <a:off x="211420" y="3880862"/>
            <a:ext cx="11736739" cy="213904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900" b="1" dirty="0">
                <a:solidFill>
                  <a:schemeClr val="bg1"/>
                </a:solidFill>
              </a:rPr>
              <a:t>Should genetic modification of food be allowed?</a:t>
            </a:r>
          </a:p>
          <a:p>
            <a:pPr marL="285750" indent="-285750">
              <a:buFont typeface="Arial" panose="020B0604020202020204" pitchFamily="34" charset="0"/>
              <a:buChar char="•"/>
            </a:pPr>
            <a:r>
              <a:rPr lang="en-GB" sz="1900" b="1" dirty="0">
                <a:solidFill>
                  <a:schemeClr val="bg1"/>
                </a:solidFill>
              </a:rPr>
              <a:t>What are the issues surrounding the question?</a:t>
            </a:r>
          </a:p>
          <a:p>
            <a:pPr marL="285750" indent="-285750">
              <a:buFont typeface="Arial" panose="020B0604020202020204" pitchFamily="34" charset="0"/>
              <a:buChar char="•"/>
            </a:pPr>
            <a:r>
              <a:rPr lang="en-GB" sz="1900" b="1" dirty="0">
                <a:solidFill>
                  <a:schemeClr val="bg1"/>
                </a:solidFill>
              </a:rPr>
              <a:t>Which countries have bans on genetically modified foods, or the growing of genetically modified crops?</a:t>
            </a:r>
          </a:p>
          <a:p>
            <a:pPr marL="285750" indent="-285750">
              <a:buFont typeface="Arial" panose="020B0604020202020204" pitchFamily="34" charset="0"/>
              <a:buChar char="•"/>
            </a:pPr>
            <a:r>
              <a:rPr lang="en-GB" sz="1900" b="1" dirty="0">
                <a:solidFill>
                  <a:schemeClr val="bg1"/>
                </a:solidFill>
              </a:rPr>
              <a:t>Are there economic effects as a result of the growing of GM foods?</a:t>
            </a:r>
          </a:p>
          <a:p>
            <a:pPr marL="285750" indent="-285750">
              <a:buFont typeface="Arial" panose="020B0604020202020204" pitchFamily="34" charset="0"/>
              <a:buChar char="•"/>
            </a:pPr>
            <a:r>
              <a:rPr lang="en-GB" sz="1900" b="1" dirty="0">
                <a:solidFill>
                  <a:schemeClr val="bg1"/>
                </a:solidFill>
              </a:rPr>
              <a:t>Should biotechnical companies be able to patent the GM crops they produce?</a:t>
            </a:r>
          </a:p>
          <a:p>
            <a:pPr marL="285750" indent="-285750">
              <a:buFont typeface="Arial" panose="020B0604020202020204" pitchFamily="34" charset="0"/>
              <a:buChar char="•"/>
            </a:pPr>
            <a:r>
              <a:rPr lang="en-GB" sz="1900" b="1" dirty="0">
                <a:solidFill>
                  <a:schemeClr val="bg1"/>
                </a:solidFill>
              </a:rPr>
              <a:t>Why would it be a good idea to allow the growing of GM crops that can withstand heat, cold or drought?</a:t>
            </a:r>
          </a:p>
          <a:p>
            <a:pPr marL="285750" indent="-285750">
              <a:buFont typeface="Arial" panose="020B0604020202020204" pitchFamily="34" charset="0"/>
              <a:buChar char="•"/>
            </a:pPr>
            <a:r>
              <a:rPr lang="en-GB" sz="1900" b="1" dirty="0">
                <a:solidFill>
                  <a:schemeClr val="bg1"/>
                </a:solidFill>
              </a:rPr>
              <a:t>Can GM food crops have an effect on Biodiversity?</a:t>
            </a:r>
          </a:p>
        </p:txBody>
      </p:sp>
      <p:sp>
        <p:nvSpPr>
          <p:cNvPr id="2" name="TextBox 1"/>
          <p:cNvSpPr txBox="1"/>
          <p:nvPr/>
        </p:nvSpPr>
        <p:spPr>
          <a:xfrm>
            <a:off x="344009" y="265062"/>
            <a:ext cx="6558723" cy="2554545"/>
          </a:xfrm>
          <a:prstGeom prst="rect">
            <a:avLst/>
          </a:prstGeom>
          <a:noFill/>
        </p:spPr>
        <p:txBody>
          <a:bodyPr wrap="square" rtlCol="0">
            <a:spAutoFit/>
          </a:bodyPr>
          <a:lstStyle/>
          <a:p>
            <a:r>
              <a:rPr lang="en-GB" sz="8000" b="1" dirty="0">
                <a:solidFill>
                  <a:schemeClr val="bg1"/>
                </a:solidFill>
              </a:rPr>
              <a:t>Unpacking the Question</a:t>
            </a:r>
          </a:p>
        </p:txBody>
      </p:sp>
      <p:pic>
        <p:nvPicPr>
          <p:cNvPr id="1026" name="Picture 2" descr="Image result for gm food">
            <a:extLst>
              <a:ext uri="{FF2B5EF4-FFF2-40B4-BE49-F238E27FC236}">
                <a16:creationId xmlns:a16="http://schemas.microsoft.com/office/drawing/2014/main" id="{273AE53E-AF4C-447E-9141-E245FCDD0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321" y="509355"/>
            <a:ext cx="4171668" cy="277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67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898268" y="237644"/>
            <a:ext cx="7394781" cy="1323439"/>
          </a:xfrm>
          <a:prstGeom prst="rect">
            <a:avLst/>
          </a:prstGeom>
          <a:noFill/>
        </p:spPr>
        <p:txBody>
          <a:bodyPr wrap="none" rtlCol="0">
            <a:spAutoFit/>
          </a:bodyPr>
          <a:lstStyle/>
          <a:p>
            <a:r>
              <a:rPr lang="en-GB" sz="8000" b="1" dirty="0">
                <a:solidFill>
                  <a:schemeClr val="bg1"/>
                </a:solidFill>
              </a:rPr>
              <a:t>1-Fishbone maps</a:t>
            </a:r>
          </a:p>
        </p:txBody>
      </p:sp>
      <p:sp>
        <p:nvSpPr>
          <p:cNvPr id="5" name="TextBox 4"/>
          <p:cNvSpPr txBox="1"/>
          <p:nvPr/>
        </p:nvSpPr>
        <p:spPr>
          <a:xfrm>
            <a:off x="695459" y="2379445"/>
            <a:ext cx="3625081" cy="2862322"/>
          </a:xfrm>
          <a:prstGeom prst="rect">
            <a:avLst/>
          </a:prstGeom>
          <a:noFill/>
        </p:spPr>
        <p:txBody>
          <a:bodyPr wrap="square" rtlCol="0">
            <a:spAutoFit/>
          </a:bodyPr>
          <a:lstStyle/>
          <a:p>
            <a:r>
              <a:rPr lang="en-GB" sz="2000" b="1" dirty="0">
                <a:solidFill>
                  <a:schemeClr val="bg1"/>
                </a:solidFill>
              </a:rPr>
              <a:t>Many elements to your topic?</a:t>
            </a:r>
          </a:p>
          <a:p>
            <a:endParaRPr lang="en-GB" sz="2000" b="1" dirty="0">
              <a:solidFill>
                <a:schemeClr val="bg1"/>
              </a:solidFill>
            </a:endParaRPr>
          </a:p>
          <a:p>
            <a:pPr marL="457200" indent="-457200">
              <a:buFont typeface="+mj-lt"/>
              <a:buAutoNum type="arabicPeriod"/>
            </a:pPr>
            <a:r>
              <a:rPr lang="en-GB" sz="2000" b="1" dirty="0">
                <a:solidFill>
                  <a:schemeClr val="bg1"/>
                </a:solidFill>
              </a:rPr>
              <a:t>Main idea in the middle.</a:t>
            </a:r>
          </a:p>
          <a:p>
            <a:pPr marL="457200" indent="-457200">
              <a:buFont typeface="+mj-lt"/>
              <a:buAutoNum type="arabicPeriod"/>
            </a:pPr>
            <a:r>
              <a:rPr lang="en-GB" sz="2000" b="1" dirty="0">
                <a:solidFill>
                  <a:schemeClr val="bg1"/>
                </a:solidFill>
              </a:rPr>
              <a:t>Each ‘bone’ contains a major point (or ‘facet’) of the main idea.</a:t>
            </a:r>
          </a:p>
          <a:p>
            <a:pPr marL="457200" indent="-457200">
              <a:buFont typeface="+mj-lt"/>
              <a:buAutoNum type="arabicPeriod"/>
            </a:pPr>
            <a:r>
              <a:rPr lang="en-GB" sz="2000" b="1" dirty="0">
                <a:solidFill>
                  <a:schemeClr val="bg1"/>
                </a:solidFill>
              </a:rPr>
              <a:t>Fill in the smaller sections with facts about those points.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451" y="1471815"/>
            <a:ext cx="7213774" cy="5386185"/>
          </a:xfrm>
          <a:prstGeom prst="rect">
            <a:avLst/>
          </a:prstGeom>
        </p:spPr>
      </p:pic>
    </p:spTree>
    <p:extLst>
      <p:ext uri="{BB962C8B-B14F-4D97-AF65-F5344CB8AC3E}">
        <p14:creationId xmlns:p14="http://schemas.microsoft.com/office/powerpoint/2010/main" val="124730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1289437" y="28635"/>
            <a:ext cx="6797823" cy="1323439"/>
          </a:xfrm>
          <a:prstGeom prst="rect">
            <a:avLst/>
          </a:prstGeom>
          <a:noFill/>
        </p:spPr>
        <p:txBody>
          <a:bodyPr wrap="none" rtlCol="0">
            <a:spAutoFit/>
          </a:bodyPr>
          <a:lstStyle/>
          <a:p>
            <a:r>
              <a:rPr lang="en-GB" sz="8000" b="1">
                <a:solidFill>
                  <a:schemeClr val="bg1"/>
                </a:solidFill>
              </a:rPr>
              <a:t>2- Concept web</a:t>
            </a:r>
            <a:endParaRPr lang="en-GB" sz="8000" b="1" dirty="0">
              <a:solidFill>
                <a:schemeClr val="bg1"/>
              </a:solidFill>
            </a:endParaRPr>
          </a:p>
        </p:txBody>
      </p:sp>
      <p:sp>
        <p:nvSpPr>
          <p:cNvPr id="5" name="TextBox 4"/>
          <p:cNvSpPr txBox="1"/>
          <p:nvPr/>
        </p:nvSpPr>
        <p:spPr>
          <a:xfrm>
            <a:off x="245472" y="2708125"/>
            <a:ext cx="3567593" cy="2862322"/>
          </a:xfrm>
          <a:prstGeom prst="rect">
            <a:avLst/>
          </a:prstGeom>
          <a:noFill/>
        </p:spPr>
        <p:txBody>
          <a:bodyPr wrap="square" rtlCol="0">
            <a:spAutoFit/>
          </a:bodyPr>
          <a:lstStyle/>
          <a:p>
            <a:pPr marL="457200" indent="-457200">
              <a:buFont typeface="+mj-lt"/>
              <a:buAutoNum type="arabicPeriod"/>
            </a:pPr>
            <a:r>
              <a:rPr lang="en-GB" sz="2000" b="1" dirty="0">
                <a:solidFill>
                  <a:schemeClr val="bg1"/>
                </a:solidFill>
              </a:rPr>
              <a:t>The centre circle (green)= research question. </a:t>
            </a:r>
          </a:p>
          <a:p>
            <a:pPr marL="457200" indent="-457200">
              <a:buFont typeface="+mj-lt"/>
              <a:buAutoNum type="arabicPeriod"/>
            </a:pPr>
            <a:endParaRPr lang="en-GB" sz="2000" b="1" dirty="0">
              <a:solidFill>
                <a:schemeClr val="bg1"/>
              </a:solidFill>
            </a:endParaRPr>
          </a:p>
          <a:p>
            <a:pPr marL="457200" indent="-457200">
              <a:buFont typeface="+mj-lt"/>
              <a:buAutoNum type="arabicPeriod"/>
            </a:pPr>
            <a:r>
              <a:rPr lang="en-GB" sz="2000" b="1" dirty="0">
                <a:solidFill>
                  <a:schemeClr val="bg1"/>
                </a:solidFill>
              </a:rPr>
              <a:t>Each branch (orange)= your main ideas.</a:t>
            </a:r>
          </a:p>
          <a:p>
            <a:pPr marL="457200" indent="-457200">
              <a:buFont typeface="+mj-lt"/>
              <a:buAutoNum type="arabicPeriod"/>
            </a:pPr>
            <a:endParaRPr lang="en-GB" sz="2000" b="1" dirty="0">
              <a:solidFill>
                <a:schemeClr val="bg1"/>
              </a:solidFill>
            </a:endParaRPr>
          </a:p>
          <a:p>
            <a:pPr marL="457200" indent="-457200">
              <a:buFont typeface="+mj-lt"/>
              <a:buAutoNum type="arabicPeriod"/>
            </a:pPr>
            <a:r>
              <a:rPr lang="en-GB" sz="2000" b="1" dirty="0">
                <a:solidFill>
                  <a:schemeClr val="bg1"/>
                </a:solidFill>
              </a:rPr>
              <a:t>These subheading bubbles have supporting facts or details (blue).</a:t>
            </a:r>
          </a:p>
        </p:txBody>
      </p:sp>
      <p:sp>
        <p:nvSpPr>
          <p:cNvPr id="2" name="Oval 1">
            <a:extLst>
              <a:ext uri="{FF2B5EF4-FFF2-40B4-BE49-F238E27FC236}">
                <a16:creationId xmlns:a16="http://schemas.microsoft.com/office/drawing/2014/main" id="{DFB52B9A-3312-4C41-9C9F-C768586CCF1D}"/>
              </a:ext>
            </a:extLst>
          </p:cNvPr>
          <p:cNvSpPr/>
          <p:nvPr/>
        </p:nvSpPr>
        <p:spPr>
          <a:xfrm>
            <a:off x="7624227" y="2594197"/>
            <a:ext cx="3238500" cy="1000125"/>
          </a:xfrm>
          <a:prstGeom prst="ellipse">
            <a:avLst/>
          </a:prstGeom>
          <a:solidFill>
            <a:srgbClr val="009A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t>Rain Forests</a:t>
            </a:r>
          </a:p>
        </p:txBody>
      </p:sp>
      <p:sp>
        <p:nvSpPr>
          <p:cNvPr id="3" name="Oval 2">
            <a:extLst>
              <a:ext uri="{FF2B5EF4-FFF2-40B4-BE49-F238E27FC236}">
                <a16:creationId xmlns:a16="http://schemas.microsoft.com/office/drawing/2014/main" id="{FC319E34-82C5-4E48-8F7D-84928641793C}"/>
              </a:ext>
            </a:extLst>
          </p:cNvPr>
          <p:cNvSpPr/>
          <p:nvPr/>
        </p:nvSpPr>
        <p:spPr>
          <a:xfrm>
            <a:off x="8087260" y="1447800"/>
            <a:ext cx="1475840" cy="78289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Ecology</a:t>
            </a:r>
          </a:p>
        </p:txBody>
      </p:sp>
      <p:sp>
        <p:nvSpPr>
          <p:cNvPr id="7" name="Oval 6">
            <a:extLst>
              <a:ext uri="{FF2B5EF4-FFF2-40B4-BE49-F238E27FC236}">
                <a16:creationId xmlns:a16="http://schemas.microsoft.com/office/drawing/2014/main" id="{7E5454AB-3C76-437E-B6F0-D759D70D00E3}"/>
              </a:ext>
            </a:extLst>
          </p:cNvPr>
          <p:cNvSpPr/>
          <p:nvPr/>
        </p:nvSpPr>
        <p:spPr>
          <a:xfrm>
            <a:off x="5950037" y="3311762"/>
            <a:ext cx="1876424" cy="78289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Biological Diversity</a:t>
            </a:r>
          </a:p>
        </p:txBody>
      </p:sp>
      <p:sp>
        <p:nvSpPr>
          <p:cNvPr id="8" name="Oval 7">
            <a:extLst>
              <a:ext uri="{FF2B5EF4-FFF2-40B4-BE49-F238E27FC236}">
                <a16:creationId xmlns:a16="http://schemas.microsoft.com/office/drawing/2014/main" id="{06F60FCF-12AF-4321-8984-92BAF3C5D9FD}"/>
              </a:ext>
            </a:extLst>
          </p:cNvPr>
          <p:cNvSpPr/>
          <p:nvPr/>
        </p:nvSpPr>
        <p:spPr>
          <a:xfrm>
            <a:off x="9641479" y="3862048"/>
            <a:ext cx="2305049" cy="78289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Forest conservation</a:t>
            </a:r>
          </a:p>
        </p:txBody>
      </p:sp>
      <p:sp>
        <p:nvSpPr>
          <p:cNvPr id="9" name="Oval 8">
            <a:extLst>
              <a:ext uri="{FF2B5EF4-FFF2-40B4-BE49-F238E27FC236}">
                <a16:creationId xmlns:a16="http://schemas.microsoft.com/office/drawing/2014/main" id="{AFA35E32-9CC0-42A1-B08A-B7A78496AE68}"/>
              </a:ext>
            </a:extLst>
          </p:cNvPr>
          <p:cNvSpPr/>
          <p:nvPr/>
        </p:nvSpPr>
        <p:spPr>
          <a:xfrm>
            <a:off x="7501237" y="4094656"/>
            <a:ext cx="1876425" cy="78289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Endangered species</a:t>
            </a:r>
          </a:p>
        </p:txBody>
      </p:sp>
      <p:sp>
        <p:nvSpPr>
          <p:cNvPr id="10" name="Oval 9">
            <a:extLst>
              <a:ext uri="{FF2B5EF4-FFF2-40B4-BE49-F238E27FC236}">
                <a16:creationId xmlns:a16="http://schemas.microsoft.com/office/drawing/2014/main" id="{F0455340-495A-473B-BB86-AD1FB6A3ACC6}"/>
              </a:ext>
            </a:extLst>
          </p:cNvPr>
          <p:cNvSpPr/>
          <p:nvPr/>
        </p:nvSpPr>
        <p:spPr>
          <a:xfrm>
            <a:off x="10096420" y="1823806"/>
            <a:ext cx="1971140" cy="78289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Deforestation</a:t>
            </a:r>
          </a:p>
        </p:txBody>
      </p:sp>
      <p:sp>
        <p:nvSpPr>
          <p:cNvPr id="11" name="Oval 10">
            <a:extLst>
              <a:ext uri="{FF2B5EF4-FFF2-40B4-BE49-F238E27FC236}">
                <a16:creationId xmlns:a16="http://schemas.microsoft.com/office/drawing/2014/main" id="{9FCDE7F6-7DA3-450C-A37D-DC3684608FB5}"/>
              </a:ext>
            </a:extLst>
          </p:cNvPr>
          <p:cNvSpPr/>
          <p:nvPr/>
        </p:nvSpPr>
        <p:spPr>
          <a:xfrm>
            <a:off x="6242460" y="1695649"/>
            <a:ext cx="1475840" cy="782894"/>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Tropics</a:t>
            </a:r>
          </a:p>
        </p:txBody>
      </p:sp>
      <p:sp>
        <p:nvSpPr>
          <p:cNvPr id="12" name="Oval 11">
            <a:extLst>
              <a:ext uri="{FF2B5EF4-FFF2-40B4-BE49-F238E27FC236}">
                <a16:creationId xmlns:a16="http://schemas.microsoft.com/office/drawing/2014/main" id="{3A1FFD86-9F68-4835-A759-D578319BF91A}"/>
              </a:ext>
            </a:extLst>
          </p:cNvPr>
          <p:cNvSpPr/>
          <p:nvPr/>
        </p:nvSpPr>
        <p:spPr>
          <a:xfrm>
            <a:off x="4157818" y="4210310"/>
            <a:ext cx="1957774" cy="78289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Extinction</a:t>
            </a:r>
          </a:p>
        </p:txBody>
      </p:sp>
      <p:sp>
        <p:nvSpPr>
          <p:cNvPr id="13" name="Oval 12">
            <a:extLst>
              <a:ext uri="{FF2B5EF4-FFF2-40B4-BE49-F238E27FC236}">
                <a16:creationId xmlns:a16="http://schemas.microsoft.com/office/drawing/2014/main" id="{C89ECB32-B445-4C3D-A858-84F3497445D6}"/>
              </a:ext>
            </a:extLst>
          </p:cNvPr>
          <p:cNvSpPr/>
          <p:nvPr/>
        </p:nvSpPr>
        <p:spPr>
          <a:xfrm>
            <a:off x="9548277" y="5018753"/>
            <a:ext cx="1957774" cy="78289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Rare Birds</a:t>
            </a:r>
          </a:p>
        </p:txBody>
      </p:sp>
      <p:sp>
        <p:nvSpPr>
          <p:cNvPr id="14" name="Oval 13">
            <a:extLst>
              <a:ext uri="{FF2B5EF4-FFF2-40B4-BE49-F238E27FC236}">
                <a16:creationId xmlns:a16="http://schemas.microsoft.com/office/drawing/2014/main" id="{E9256177-B8FF-4D99-BF20-7206C33AB2CA}"/>
              </a:ext>
            </a:extLst>
          </p:cNvPr>
          <p:cNvSpPr/>
          <p:nvPr/>
        </p:nvSpPr>
        <p:spPr>
          <a:xfrm>
            <a:off x="7435097" y="5312555"/>
            <a:ext cx="1957774" cy="78289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Rare Plants</a:t>
            </a:r>
          </a:p>
        </p:txBody>
      </p:sp>
      <p:sp>
        <p:nvSpPr>
          <p:cNvPr id="15" name="Oval 14">
            <a:extLst>
              <a:ext uri="{FF2B5EF4-FFF2-40B4-BE49-F238E27FC236}">
                <a16:creationId xmlns:a16="http://schemas.microsoft.com/office/drawing/2014/main" id="{466FEFA2-D333-456D-895A-741D46B38D92}"/>
              </a:ext>
            </a:extLst>
          </p:cNvPr>
          <p:cNvSpPr/>
          <p:nvPr/>
        </p:nvSpPr>
        <p:spPr>
          <a:xfrm>
            <a:off x="5543463" y="4877550"/>
            <a:ext cx="1957774" cy="78289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Species Diversity</a:t>
            </a:r>
          </a:p>
        </p:txBody>
      </p:sp>
      <p:sp>
        <p:nvSpPr>
          <p:cNvPr id="16" name="Oval 15">
            <a:extLst>
              <a:ext uri="{FF2B5EF4-FFF2-40B4-BE49-F238E27FC236}">
                <a16:creationId xmlns:a16="http://schemas.microsoft.com/office/drawing/2014/main" id="{6E20758C-7F91-49D5-9FCB-02E2FCE0D101}"/>
              </a:ext>
            </a:extLst>
          </p:cNvPr>
          <p:cNvSpPr/>
          <p:nvPr/>
        </p:nvSpPr>
        <p:spPr>
          <a:xfrm>
            <a:off x="4138226" y="2358939"/>
            <a:ext cx="1957774" cy="78289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Evolution</a:t>
            </a:r>
          </a:p>
        </p:txBody>
      </p:sp>
      <p:sp>
        <p:nvSpPr>
          <p:cNvPr id="17" name="Oval 16">
            <a:extLst>
              <a:ext uri="{FF2B5EF4-FFF2-40B4-BE49-F238E27FC236}">
                <a16:creationId xmlns:a16="http://schemas.microsoft.com/office/drawing/2014/main" id="{E5EC23CD-3A0F-469B-9CEE-43A18A526725}"/>
              </a:ext>
            </a:extLst>
          </p:cNvPr>
          <p:cNvSpPr/>
          <p:nvPr/>
        </p:nvSpPr>
        <p:spPr>
          <a:xfrm>
            <a:off x="3813065" y="3271769"/>
            <a:ext cx="1957774" cy="78289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Climate changes</a:t>
            </a:r>
          </a:p>
        </p:txBody>
      </p:sp>
      <p:cxnSp>
        <p:nvCxnSpPr>
          <p:cNvPr id="21" name="Straight Connector 20">
            <a:extLst>
              <a:ext uri="{FF2B5EF4-FFF2-40B4-BE49-F238E27FC236}">
                <a16:creationId xmlns:a16="http://schemas.microsoft.com/office/drawing/2014/main" id="{D0D19382-6800-4473-BD64-42A44F7EBECE}"/>
              </a:ext>
            </a:extLst>
          </p:cNvPr>
          <p:cNvCxnSpPr/>
          <p:nvPr/>
        </p:nvCxnSpPr>
        <p:spPr>
          <a:xfrm flipH="1" flipV="1">
            <a:off x="7296953" y="2418697"/>
            <a:ext cx="523647" cy="468000"/>
          </a:xfrm>
          <a:prstGeom prst="line">
            <a:avLst/>
          </a:prstGeom>
          <a:ln w="76200">
            <a:solidFill>
              <a:schemeClr val="tx1"/>
            </a:solidFill>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1B17FDA4-5071-43FF-B0E2-8FD68CF654F3}"/>
              </a:ext>
            </a:extLst>
          </p:cNvPr>
          <p:cNvCxnSpPr>
            <a:endCxn id="3" idx="4"/>
          </p:cNvCxnSpPr>
          <p:nvPr/>
        </p:nvCxnSpPr>
        <p:spPr>
          <a:xfrm flipV="1">
            <a:off x="8825180" y="2230694"/>
            <a:ext cx="0" cy="363503"/>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2C64EB7D-32D6-4995-9D26-1944F33DB62E}"/>
              </a:ext>
            </a:extLst>
          </p:cNvPr>
          <p:cNvCxnSpPr>
            <a:cxnSpLocks/>
            <a:endCxn id="2" idx="7"/>
          </p:cNvCxnSpPr>
          <p:nvPr/>
        </p:nvCxnSpPr>
        <p:spPr>
          <a:xfrm flipH="1">
            <a:off x="10388460" y="2594197"/>
            <a:ext cx="474268" cy="1464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764FE52-E2BE-4429-8E62-CA39DAC0BF54}"/>
              </a:ext>
            </a:extLst>
          </p:cNvPr>
          <p:cNvCxnSpPr/>
          <p:nvPr/>
        </p:nvCxnSpPr>
        <p:spPr>
          <a:xfrm>
            <a:off x="10096420" y="3524250"/>
            <a:ext cx="352505" cy="3377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9B0BE1-5A85-4B34-BA47-D87F4AFC4274}"/>
              </a:ext>
            </a:extLst>
          </p:cNvPr>
          <p:cNvCxnSpPr>
            <a:cxnSpLocks/>
          </p:cNvCxnSpPr>
          <p:nvPr/>
        </p:nvCxnSpPr>
        <p:spPr>
          <a:xfrm flipH="1">
            <a:off x="8891587" y="3663216"/>
            <a:ext cx="5559" cy="4314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960E41B-BD7E-465A-B7BD-D2DD85E4B500}"/>
              </a:ext>
            </a:extLst>
          </p:cNvPr>
          <p:cNvCxnSpPr>
            <a:cxnSpLocks/>
            <a:endCxn id="7" idx="6"/>
          </p:cNvCxnSpPr>
          <p:nvPr/>
        </p:nvCxnSpPr>
        <p:spPr>
          <a:xfrm flipH="1">
            <a:off x="7826461" y="3472817"/>
            <a:ext cx="454942" cy="2303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ACBA86F-C514-430D-87F8-B4EE38AEE254}"/>
              </a:ext>
            </a:extLst>
          </p:cNvPr>
          <p:cNvCxnSpPr>
            <a:cxnSpLocks/>
            <a:endCxn id="14" idx="0"/>
          </p:cNvCxnSpPr>
          <p:nvPr/>
        </p:nvCxnSpPr>
        <p:spPr>
          <a:xfrm>
            <a:off x="8405088" y="4877550"/>
            <a:ext cx="8896" cy="4350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DAF5F23-3392-4309-93A3-CDA5C0938977}"/>
              </a:ext>
            </a:extLst>
          </p:cNvPr>
          <p:cNvCxnSpPr>
            <a:cxnSpLocks/>
          </p:cNvCxnSpPr>
          <p:nvPr/>
        </p:nvCxnSpPr>
        <p:spPr>
          <a:xfrm flipH="1">
            <a:off x="7426201" y="4775701"/>
            <a:ext cx="385503" cy="28099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F2A599-7E4C-4E53-BC4D-CC201F1EF71B}"/>
              </a:ext>
            </a:extLst>
          </p:cNvPr>
          <p:cNvCxnSpPr>
            <a:cxnSpLocks/>
            <a:endCxn id="13" idx="1"/>
          </p:cNvCxnSpPr>
          <p:nvPr/>
        </p:nvCxnSpPr>
        <p:spPr>
          <a:xfrm>
            <a:off x="8975179" y="4801250"/>
            <a:ext cx="859807" cy="3321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F2C200D-432C-4A28-B74D-F6759D8BD074}"/>
              </a:ext>
            </a:extLst>
          </p:cNvPr>
          <p:cNvCxnSpPr>
            <a:cxnSpLocks/>
            <a:stCxn id="16" idx="5"/>
          </p:cNvCxnSpPr>
          <p:nvPr/>
        </p:nvCxnSpPr>
        <p:spPr>
          <a:xfrm>
            <a:off x="5809291" y="3027181"/>
            <a:ext cx="413492" cy="37469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E85616A-7001-4653-9C95-4CA4015D8A02}"/>
              </a:ext>
            </a:extLst>
          </p:cNvPr>
          <p:cNvCxnSpPr>
            <a:cxnSpLocks/>
          </p:cNvCxnSpPr>
          <p:nvPr/>
        </p:nvCxnSpPr>
        <p:spPr>
          <a:xfrm flipH="1">
            <a:off x="6096000" y="4035992"/>
            <a:ext cx="274514" cy="4343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68C29C-CEB2-4316-AF34-779EC1CFDD9A}"/>
              </a:ext>
            </a:extLst>
          </p:cNvPr>
          <p:cNvCxnSpPr>
            <a:cxnSpLocks/>
            <a:endCxn id="17" idx="6"/>
          </p:cNvCxnSpPr>
          <p:nvPr/>
        </p:nvCxnSpPr>
        <p:spPr>
          <a:xfrm flipH="1">
            <a:off x="5770839" y="3661433"/>
            <a:ext cx="215148" cy="17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A005C8-A287-4159-BF9D-93B62A2AF570}"/>
              </a:ext>
            </a:extLst>
          </p:cNvPr>
          <p:cNvCxnSpPr>
            <a:cxnSpLocks/>
          </p:cNvCxnSpPr>
          <p:nvPr/>
        </p:nvCxnSpPr>
        <p:spPr>
          <a:xfrm flipH="1">
            <a:off x="6643707" y="4094656"/>
            <a:ext cx="13535" cy="78289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46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 name="TextBox 3"/>
          <p:cNvSpPr txBox="1"/>
          <p:nvPr/>
        </p:nvSpPr>
        <p:spPr>
          <a:xfrm>
            <a:off x="756148" y="505259"/>
            <a:ext cx="10995639" cy="1323439"/>
          </a:xfrm>
          <a:prstGeom prst="rect">
            <a:avLst/>
          </a:prstGeom>
          <a:noFill/>
        </p:spPr>
        <p:txBody>
          <a:bodyPr wrap="none" rtlCol="0">
            <a:spAutoFit/>
          </a:bodyPr>
          <a:lstStyle/>
          <a:p>
            <a:r>
              <a:rPr lang="en-GB" sz="8000" b="1" dirty="0">
                <a:solidFill>
                  <a:schemeClr val="bg1"/>
                </a:solidFill>
              </a:rPr>
              <a:t>3-Problem-Solving</a:t>
            </a:r>
            <a:r>
              <a:rPr lang="en-GB" sz="8000" b="1" dirty="0"/>
              <a:t> </a:t>
            </a:r>
            <a:r>
              <a:rPr lang="en-GB" sz="8000" b="1" dirty="0">
                <a:solidFill>
                  <a:schemeClr val="bg1"/>
                </a:solidFill>
              </a:rPr>
              <a:t>Model</a:t>
            </a:r>
          </a:p>
        </p:txBody>
      </p:sp>
      <p:sp>
        <p:nvSpPr>
          <p:cNvPr id="5" name="TextBox 4"/>
          <p:cNvSpPr txBox="1"/>
          <p:nvPr/>
        </p:nvSpPr>
        <p:spPr>
          <a:xfrm>
            <a:off x="5509658" y="2182641"/>
            <a:ext cx="6242129" cy="3477875"/>
          </a:xfrm>
          <a:prstGeom prst="rect">
            <a:avLst/>
          </a:prstGeom>
          <a:noFill/>
        </p:spPr>
        <p:txBody>
          <a:bodyPr wrap="square" rtlCol="0">
            <a:spAutoFit/>
          </a:bodyPr>
          <a:lstStyle/>
          <a:p>
            <a:pPr marL="457200" indent="-457200">
              <a:buFont typeface="+mj-lt"/>
              <a:buAutoNum type="arabicPeriod"/>
            </a:pPr>
            <a:r>
              <a:rPr lang="en-GB" sz="2000" b="1" dirty="0">
                <a:solidFill>
                  <a:schemeClr val="bg1"/>
                </a:solidFill>
              </a:rPr>
              <a:t>In the ‘problem’ box, you state the problem.</a:t>
            </a:r>
          </a:p>
          <a:p>
            <a:pPr marL="457200" indent="-457200">
              <a:buFont typeface="+mj-lt"/>
              <a:buAutoNum type="arabicPeriod"/>
            </a:pPr>
            <a:endParaRPr lang="en-GB" sz="2000" b="1" dirty="0">
              <a:solidFill>
                <a:schemeClr val="bg1"/>
              </a:solidFill>
            </a:endParaRPr>
          </a:p>
          <a:p>
            <a:pPr marL="457200" indent="-457200">
              <a:buFont typeface="+mj-lt"/>
              <a:buAutoNum type="arabicPeriod"/>
            </a:pPr>
            <a:r>
              <a:rPr lang="en-GB" sz="2000" b="1" dirty="0">
                <a:solidFill>
                  <a:schemeClr val="bg1"/>
                </a:solidFill>
              </a:rPr>
              <a:t>The ‘possible solution’ boxes are filled in based on the facts you found in your research.</a:t>
            </a:r>
          </a:p>
          <a:p>
            <a:pPr marL="457200" indent="-457200">
              <a:buFont typeface="+mj-lt"/>
              <a:buAutoNum type="arabicPeriod"/>
            </a:pPr>
            <a:endParaRPr lang="en-GB" sz="2000" b="1" dirty="0">
              <a:solidFill>
                <a:schemeClr val="bg1"/>
              </a:solidFill>
            </a:endParaRPr>
          </a:p>
          <a:p>
            <a:pPr marL="457200" indent="-457200">
              <a:buFont typeface="+mj-lt"/>
              <a:buAutoNum type="arabicPeriod"/>
            </a:pPr>
            <a:r>
              <a:rPr lang="en-GB" sz="2000" b="1" dirty="0">
                <a:solidFill>
                  <a:schemeClr val="bg1"/>
                </a:solidFill>
              </a:rPr>
              <a:t>The ‘possible result’ boxes are then filled in across from each possible solution with a possible result.</a:t>
            </a:r>
          </a:p>
          <a:p>
            <a:pPr marL="457200" indent="-457200">
              <a:buFont typeface="+mj-lt"/>
              <a:buAutoNum type="arabicPeriod"/>
            </a:pPr>
            <a:endParaRPr lang="en-GB" sz="2000" b="1" dirty="0">
              <a:solidFill>
                <a:schemeClr val="bg1"/>
              </a:solidFill>
            </a:endParaRPr>
          </a:p>
          <a:p>
            <a:pPr marL="457200" indent="-457200">
              <a:buFont typeface="+mj-lt"/>
              <a:buAutoNum type="arabicPeriod"/>
            </a:pPr>
            <a:r>
              <a:rPr lang="en-GB" sz="2000" b="1" dirty="0">
                <a:solidFill>
                  <a:schemeClr val="bg1"/>
                </a:solidFill>
              </a:rPr>
              <a:t>The conclusion box will be filled in by you drawing a conclusion from each of the possible solutions and their consequences.</a:t>
            </a:r>
          </a:p>
        </p:txBody>
      </p:sp>
      <p:sp>
        <p:nvSpPr>
          <p:cNvPr id="6" name="TextBox 5"/>
          <p:cNvSpPr txBox="1"/>
          <p:nvPr/>
        </p:nvSpPr>
        <p:spPr>
          <a:xfrm>
            <a:off x="1225158" y="2182641"/>
            <a:ext cx="3611880" cy="707886"/>
          </a:xfrm>
          <a:prstGeom prst="rect">
            <a:avLst/>
          </a:prstGeom>
          <a:solidFill>
            <a:schemeClr val="bg1"/>
          </a:solidFill>
          <a:ln>
            <a:solidFill>
              <a:schemeClr val="tx1"/>
            </a:solidFill>
          </a:ln>
        </p:spPr>
        <p:txBody>
          <a:bodyPr wrap="square" rtlCol="0">
            <a:spAutoFit/>
          </a:bodyPr>
          <a:lstStyle/>
          <a:p>
            <a:r>
              <a:rPr lang="en-GB" sz="2000" b="1" dirty="0"/>
              <a:t>How can Global Warming on earth be reduced?</a:t>
            </a:r>
          </a:p>
        </p:txBody>
      </p:sp>
      <p:sp>
        <p:nvSpPr>
          <p:cNvPr id="7" name="TextBox 6"/>
          <p:cNvSpPr txBox="1"/>
          <p:nvPr/>
        </p:nvSpPr>
        <p:spPr>
          <a:xfrm>
            <a:off x="652338" y="3334968"/>
            <a:ext cx="4757521" cy="1323439"/>
          </a:xfrm>
          <a:prstGeom prst="rect">
            <a:avLst/>
          </a:prstGeom>
          <a:solidFill>
            <a:schemeClr val="bg1"/>
          </a:solidFill>
          <a:ln>
            <a:solidFill>
              <a:schemeClr val="tx1"/>
            </a:solidFill>
          </a:ln>
        </p:spPr>
        <p:txBody>
          <a:bodyPr wrap="none" rtlCol="0">
            <a:spAutoFit/>
          </a:bodyPr>
          <a:lstStyle/>
          <a:p>
            <a:r>
              <a:rPr lang="en-GB" sz="2000" b="1" dirty="0"/>
              <a:t>Possible solutions</a:t>
            </a:r>
            <a:r>
              <a:rPr lang="en-GB" sz="2000" dirty="0"/>
              <a:t>	  </a:t>
            </a:r>
            <a:r>
              <a:rPr lang="en-GB" sz="2000" b="1" dirty="0"/>
              <a:t>Possible results</a:t>
            </a:r>
          </a:p>
          <a:p>
            <a:r>
              <a:rPr lang="en-GB" sz="2000" dirty="0"/>
              <a:t>Possible solution 1	  Possible result 1</a:t>
            </a:r>
          </a:p>
          <a:p>
            <a:r>
              <a:rPr lang="en-GB" sz="2000" dirty="0"/>
              <a:t>Possible solution 2	  Possible result 2</a:t>
            </a:r>
          </a:p>
          <a:p>
            <a:r>
              <a:rPr lang="en-GB" sz="2000" dirty="0"/>
              <a:t>Possible solution 3	  Possible result 3</a:t>
            </a:r>
          </a:p>
        </p:txBody>
      </p:sp>
      <p:sp>
        <p:nvSpPr>
          <p:cNvPr id="8" name="TextBox 7"/>
          <p:cNvSpPr txBox="1"/>
          <p:nvPr/>
        </p:nvSpPr>
        <p:spPr>
          <a:xfrm>
            <a:off x="2358479" y="6050641"/>
            <a:ext cx="1345240" cy="400110"/>
          </a:xfrm>
          <a:prstGeom prst="rect">
            <a:avLst/>
          </a:prstGeom>
          <a:solidFill>
            <a:schemeClr val="bg1"/>
          </a:solidFill>
          <a:ln>
            <a:solidFill>
              <a:schemeClr val="tx1"/>
            </a:solidFill>
          </a:ln>
        </p:spPr>
        <p:txBody>
          <a:bodyPr wrap="none" rtlCol="0">
            <a:spAutoFit/>
          </a:bodyPr>
          <a:lstStyle/>
          <a:p>
            <a:r>
              <a:rPr lang="en-GB" sz="2000" b="1" dirty="0"/>
              <a:t>Conclusion</a:t>
            </a:r>
          </a:p>
        </p:txBody>
      </p:sp>
      <p:cxnSp>
        <p:nvCxnSpPr>
          <p:cNvPr id="10" name="Straight Arrow Connector 9"/>
          <p:cNvCxnSpPr>
            <a:stCxn id="6" idx="2"/>
          </p:cNvCxnSpPr>
          <p:nvPr/>
        </p:nvCxnSpPr>
        <p:spPr>
          <a:xfrm>
            <a:off x="3031098" y="2890527"/>
            <a:ext cx="3647" cy="44444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a:endCxn id="8" idx="0"/>
          </p:cNvCxnSpPr>
          <p:nvPr/>
        </p:nvCxnSpPr>
        <p:spPr>
          <a:xfrm>
            <a:off x="3031099" y="4658407"/>
            <a:ext cx="0" cy="139223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34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89302" y="0"/>
            <a:ext cx="13011150" cy="7315200"/>
          </a:xfrm>
          <a:prstGeom prst="rect">
            <a:avLst/>
          </a:prstGeom>
        </p:spPr>
      </p:pic>
      <p:sp>
        <p:nvSpPr>
          <p:cNvPr id="10" name="TextBox 9"/>
          <p:cNvSpPr txBox="1"/>
          <p:nvPr/>
        </p:nvSpPr>
        <p:spPr>
          <a:xfrm>
            <a:off x="6836968" y="-81885"/>
            <a:ext cx="5284880" cy="7325082"/>
          </a:xfrm>
          <a:prstGeom prst="rect">
            <a:avLst/>
          </a:prstGeom>
          <a:solidFill>
            <a:srgbClr val="FF0000"/>
          </a:solidFill>
        </p:spPr>
        <p:txBody>
          <a:bodyPr wrap="square" rtlCol="0">
            <a:spAutoFit/>
          </a:bodyPr>
          <a:lstStyle/>
          <a:p>
            <a:endParaRPr lang="en-GB" sz="3000" dirty="0">
              <a:solidFill>
                <a:schemeClr val="bg1"/>
              </a:solidFill>
            </a:endParaRPr>
          </a:p>
          <a:p>
            <a:endParaRPr lang="en-GB" sz="3000" dirty="0">
              <a:solidFill>
                <a:schemeClr val="bg1"/>
              </a:solidFill>
            </a:endParaRPr>
          </a:p>
          <a:p>
            <a:endParaRPr lang="en-GB" sz="3000" dirty="0">
              <a:solidFill>
                <a:schemeClr val="bg1"/>
              </a:solidFill>
            </a:endParaRPr>
          </a:p>
          <a:p>
            <a:pPr marL="342900" indent="-342900">
              <a:buFont typeface="Arial" panose="020B0604020202020204" pitchFamily="34" charset="0"/>
              <a:buChar char="•"/>
            </a:pPr>
            <a:r>
              <a:rPr lang="en-GB" sz="2500" b="1" dirty="0">
                <a:solidFill>
                  <a:schemeClr val="bg1"/>
                </a:solidFill>
              </a:rPr>
              <a:t>A combination of </a:t>
            </a:r>
            <a:r>
              <a:rPr lang="en-GB" sz="2500" b="1" u="sng" dirty="0">
                <a:solidFill>
                  <a:schemeClr val="bg1"/>
                </a:solidFill>
              </a:rPr>
              <a:t>Roman numerals and letters </a:t>
            </a:r>
            <a:r>
              <a:rPr lang="en-GB" sz="2500" b="1" dirty="0">
                <a:solidFill>
                  <a:schemeClr val="bg1"/>
                </a:solidFill>
              </a:rPr>
              <a:t>to represent  each topic, subtopic and supporting details.</a:t>
            </a:r>
          </a:p>
          <a:p>
            <a:r>
              <a:rPr lang="en-GB" sz="2500" b="1" dirty="0">
                <a:solidFill>
                  <a:schemeClr val="bg1"/>
                </a:solidFill>
              </a:rPr>
              <a:t>                                                         </a:t>
            </a:r>
          </a:p>
          <a:p>
            <a:pPr marL="342900" indent="-342900">
              <a:buFont typeface="Arial" panose="020B0604020202020204" pitchFamily="34" charset="0"/>
              <a:buChar char="•"/>
            </a:pPr>
            <a:r>
              <a:rPr lang="en-GB" sz="2500" b="1" dirty="0">
                <a:solidFill>
                  <a:schemeClr val="bg1"/>
                </a:solidFill>
              </a:rPr>
              <a:t>Graphic Outlines use </a:t>
            </a:r>
            <a:r>
              <a:rPr lang="en-GB" sz="2500" b="1" u="sng" dirty="0">
                <a:solidFill>
                  <a:schemeClr val="bg1"/>
                </a:solidFill>
              </a:rPr>
              <a:t>complete sentences </a:t>
            </a:r>
            <a:r>
              <a:rPr lang="en-GB" sz="2500" b="1" dirty="0">
                <a:solidFill>
                  <a:schemeClr val="bg1"/>
                </a:solidFill>
              </a:rPr>
              <a:t>to arrange the topics, subtopics and supporting details for the research questions.</a:t>
            </a: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p>
          <a:p>
            <a:endParaRPr lang="en-GB" sz="2000" b="1" dirty="0"/>
          </a:p>
        </p:txBody>
      </p:sp>
      <p:sp>
        <p:nvSpPr>
          <p:cNvPr id="12" name="TextBox 11"/>
          <p:cNvSpPr txBox="1"/>
          <p:nvPr/>
        </p:nvSpPr>
        <p:spPr>
          <a:xfrm>
            <a:off x="-1048201" y="6473755"/>
            <a:ext cx="8044069" cy="923330"/>
          </a:xfrm>
          <a:prstGeom prst="rect">
            <a:avLst/>
          </a:prstGeom>
          <a:solidFill>
            <a:srgbClr val="FF0000"/>
          </a:solidFill>
        </p:spPr>
        <p:txBody>
          <a:bodyPr wrap="square" rtlCol="0">
            <a:spAutoFit/>
          </a:bodyPr>
          <a:lstStyle/>
          <a:p>
            <a:r>
              <a:rPr lang="en-GB" dirty="0" err="1">
                <a:solidFill>
                  <a:srgbClr val="FF0000"/>
                </a:solidFill>
              </a:rPr>
              <a:t>Cxxvbcbvbbbbbbbbbbbbbbbbbbbbbbbbbbbbbbbbbbbbbbbbbbbbbbbbbb</a:t>
            </a:r>
            <a:endParaRPr lang="en-GB" dirty="0">
              <a:solidFill>
                <a:srgbClr val="FF0000"/>
              </a:solidFill>
            </a:endParaRPr>
          </a:p>
          <a:p>
            <a:r>
              <a:rPr lang="en-GB" dirty="0" err="1">
                <a:solidFill>
                  <a:srgbClr val="FF0000"/>
                </a:solidFill>
              </a:rPr>
              <a:t>Ccbbbbbbbbbbbbbbbbbbbbbbbbbbbbbbbbbbbbbbbbbbbbbbbb</a:t>
            </a:r>
            <a:r>
              <a:rPr lang="en-GB" dirty="0">
                <a:solidFill>
                  <a:srgbClr val="FF0000"/>
                </a:solidFill>
              </a:rPr>
              <a:t>        </a:t>
            </a:r>
          </a:p>
          <a:p>
            <a:r>
              <a:rPr lang="en-GB" dirty="0" err="1">
                <a:solidFill>
                  <a:srgbClr val="FF0000"/>
                </a:solidFill>
              </a:rPr>
              <a:t>bbbbbbb</a:t>
            </a:r>
            <a:endParaRPr lang="en-GB" dirty="0">
              <a:solidFill>
                <a:srgbClr val="FF0000"/>
              </a:solidFill>
            </a:endParaRPr>
          </a:p>
        </p:txBody>
      </p:sp>
      <p:sp>
        <p:nvSpPr>
          <p:cNvPr id="6" name="TextBox 5"/>
          <p:cNvSpPr txBox="1"/>
          <p:nvPr/>
        </p:nvSpPr>
        <p:spPr>
          <a:xfrm>
            <a:off x="-889302" y="0"/>
            <a:ext cx="11599522" cy="1323439"/>
          </a:xfrm>
          <a:prstGeom prst="rect">
            <a:avLst/>
          </a:prstGeom>
          <a:solidFill>
            <a:srgbClr val="FF0000"/>
          </a:solidFill>
        </p:spPr>
        <p:txBody>
          <a:bodyPr wrap="none" rtlCol="0">
            <a:spAutoFit/>
          </a:bodyPr>
          <a:lstStyle/>
          <a:p>
            <a:r>
              <a:rPr lang="en-GB" sz="8000" b="1" dirty="0">
                <a:solidFill>
                  <a:schemeClr val="bg1"/>
                </a:solidFill>
              </a:rPr>
              <a:t>          4-Graphic Outlines     </a:t>
            </a:r>
          </a:p>
        </p:txBody>
      </p:sp>
      <p:sp>
        <p:nvSpPr>
          <p:cNvPr id="2" name="TextBox 1"/>
          <p:cNvSpPr txBox="1"/>
          <p:nvPr/>
        </p:nvSpPr>
        <p:spPr>
          <a:xfrm>
            <a:off x="-889302" y="1244505"/>
            <a:ext cx="1718740" cy="5355312"/>
          </a:xfrm>
          <a:prstGeom prst="rect">
            <a:avLst/>
          </a:prstGeom>
          <a:solidFill>
            <a:srgbClr val="FF0000"/>
          </a:solidFill>
        </p:spPr>
        <p:txBody>
          <a:bodyPr wrap="non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p:txBody>
      </p:sp>
    </p:spTree>
    <p:extLst>
      <p:ext uri="{BB962C8B-B14F-4D97-AF65-F5344CB8AC3E}">
        <p14:creationId xmlns:p14="http://schemas.microsoft.com/office/powerpoint/2010/main" val="161902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extBox 3"/>
          <p:cNvSpPr txBox="1"/>
          <p:nvPr/>
        </p:nvSpPr>
        <p:spPr>
          <a:xfrm>
            <a:off x="432549" y="292439"/>
            <a:ext cx="11448712" cy="1015663"/>
          </a:xfrm>
          <a:prstGeom prst="rect">
            <a:avLst/>
          </a:prstGeom>
          <a:noFill/>
        </p:spPr>
        <p:txBody>
          <a:bodyPr wrap="none" rtlCol="0">
            <a:spAutoFit/>
          </a:bodyPr>
          <a:lstStyle/>
          <a:p>
            <a:r>
              <a:rPr lang="en-GB" sz="6000" b="1" dirty="0"/>
              <a:t>“Trust but Verify” </a:t>
            </a:r>
            <a:r>
              <a:rPr lang="en-GB" sz="3000" b="1" dirty="0"/>
              <a:t>–Ronald Reagan (Russian Proverb)</a:t>
            </a:r>
          </a:p>
        </p:txBody>
      </p:sp>
      <p:sp>
        <p:nvSpPr>
          <p:cNvPr id="5" name="TextBox 4"/>
          <p:cNvSpPr txBox="1"/>
          <p:nvPr/>
        </p:nvSpPr>
        <p:spPr>
          <a:xfrm>
            <a:off x="5384800" y="1756230"/>
            <a:ext cx="6603515" cy="3554819"/>
          </a:xfrm>
          <a:prstGeom prst="rect">
            <a:avLst/>
          </a:prstGeom>
          <a:noFill/>
        </p:spPr>
        <p:txBody>
          <a:bodyPr wrap="square" rtlCol="0">
            <a:spAutoFit/>
          </a:bodyPr>
          <a:lstStyle/>
          <a:p>
            <a:pPr marL="342900" indent="-342900">
              <a:buFont typeface="Arial" panose="020B0604020202020204" pitchFamily="34" charset="0"/>
              <a:buChar char="•"/>
            </a:pPr>
            <a:r>
              <a:rPr lang="en-GB" sz="2500" b="1" dirty="0"/>
              <a:t>Use a </a:t>
            </a:r>
            <a:r>
              <a:rPr lang="en-GB" sz="2500" b="1" u="sng" dirty="0"/>
              <a:t>variety</a:t>
            </a:r>
            <a:r>
              <a:rPr lang="en-GB" sz="2500" b="1" dirty="0"/>
              <a:t> of sources to get information.</a:t>
            </a:r>
          </a:p>
          <a:p>
            <a:pPr marL="342900" indent="-342900">
              <a:buFont typeface="Arial" panose="020B0604020202020204" pitchFamily="34" charset="0"/>
              <a:buChar char="•"/>
            </a:pPr>
            <a:endParaRPr lang="en-GB" sz="2500" b="1" dirty="0"/>
          </a:p>
          <a:p>
            <a:pPr marL="342900" indent="-342900">
              <a:buFont typeface="Arial" panose="020B0604020202020204" pitchFamily="34" charset="0"/>
              <a:buChar char="•"/>
            </a:pPr>
            <a:r>
              <a:rPr lang="en-GB" sz="2500" b="1" dirty="0"/>
              <a:t>This helps </a:t>
            </a:r>
            <a:r>
              <a:rPr lang="en-GB" sz="2500" b="1" u="sng" dirty="0"/>
              <a:t>verify</a:t>
            </a:r>
            <a:r>
              <a:rPr lang="en-GB" sz="2500" b="1" dirty="0"/>
              <a:t> the information</a:t>
            </a:r>
          </a:p>
          <a:p>
            <a:pPr marL="342900" indent="-342900">
              <a:buFont typeface="Arial" panose="020B0604020202020204" pitchFamily="34" charset="0"/>
              <a:buChar char="•"/>
            </a:pPr>
            <a:endParaRPr lang="en-GB" sz="2500" b="1" dirty="0"/>
          </a:p>
          <a:p>
            <a:pPr marL="342900" indent="-342900">
              <a:buFont typeface="Arial" panose="020B0604020202020204" pitchFamily="34" charset="0"/>
              <a:buChar char="•"/>
            </a:pPr>
            <a:r>
              <a:rPr lang="en-GB" sz="2500" b="1" dirty="0"/>
              <a:t>Using more than one source may also provide </a:t>
            </a:r>
            <a:r>
              <a:rPr lang="en-GB" sz="2500" b="1" u="sng" dirty="0"/>
              <a:t>different points of view </a:t>
            </a:r>
            <a:r>
              <a:rPr lang="en-GB" sz="2500" b="1" dirty="0"/>
              <a:t>on a topic.</a:t>
            </a:r>
          </a:p>
          <a:p>
            <a:pPr marL="342900" indent="-342900">
              <a:buFont typeface="Arial" panose="020B0604020202020204" pitchFamily="34" charset="0"/>
              <a:buChar char="•"/>
            </a:pPr>
            <a:endParaRPr lang="en-GB" sz="2500" b="1" dirty="0"/>
          </a:p>
          <a:p>
            <a:pPr marL="342900" indent="-342900">
              <a:buFont typeface="Arial" panose="020B0604020202020204" pitchFamily="34" charset="0"/>
              <a:buChar char="•"/>
            </a:pPr>
            <a:r>
              <a:rPr lang="en-GB" sz="2500" b="1" dirty="0"/>
              <a:t>It’s also important to have a </a:t>
            </a:r>
            <a:r>
              <a:rPr lang="en-GB" sz="2500" b="1" u="sng" dirty="0"/>
              <a:t>good balance </a:t>
            </a:r>
            <a:r>
              <a:rPr lang="en-GB" sz="2500" b="1" dirty="0"/>
              <a:t>of physical and electronic sources.</a:t>
            </a:r>
          </a:p>
        </p:txBody>
      </p:sp>
      <p:pic>
        <p:nvPicPr>
          <p:cNvPr id="1026" name="Picture 2" descr="Image result for researcher libra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49" y="1921501"/>
            <a:ext cx="4836137" cy="410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860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2696</Words>
  <Application>Microsoft Office PowerPoint</Application>
  <PresentationFormat>Widescreen</PresentationFormat>
  <Paragraphs>361</Paragraphs>
  <Slides>35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Henderson</dc:creator>
  <cp:lastModifiedBy>Alastair Henderson</cp:lastModifiedBy>
  <cp:revision>1</cp:revision>
  <dcterms:created xsi:type="dcterms:W3CDTF">2020-06-03T15:52:14Z</dcterms:created>
  <dcterms:modified xsi:type="dcterms:W3CDTF">2020-06-03T15:59:07Z</dcterms:modified>
</cp:coreProperties>
</file>